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385" r:id="rId2"/>
    <p:sldId id="359" r:id="rId3"/>
    <p:sldId id="388" r:id="rId4"/>
    <p:sldId id="390" r:id="rId5"/>
    <p:sldId id="391" r:id="rId6"/>
    <p:sldId id="404" r:id="rId7"/>
    <p:sldId id="392" r:id="rId8"/>
    <p:sldId id="405" r:id="rId9"/>
    <p:sldId id="417" r:id="rId10"/>
    <p:sldId id="419" r:id="rId11"/>
    <p:sldId id="420" r:id="rId12"/>
    <p:sldId id="418" r:id="rId13"/>
    <p:sldId id="421" r:id="rId14"/>
    <p:sldId id="422" r:id="rId15"/>
    <p:sldId id="423" r:id="rId16"/>
    <p:sldId id="424" r:id="rId17"/>
    <p:sldId id="425" r:id="rId18"/>
    <p:sldId id="426" r:id="rId19"/>
    <p:sldId id="427" r:id="rId20"/>
    <p:sldId id="429" r:id="rId21"/>
    <p:sldId id="408" r:id="rId22"/>
    <p:sldId id="413" r:id="rId23"/>
    <p:sldId id="430" r:id="rId24"/>
    <p:sldId id="410" r:id="rId25"/>
    <p:sldId id="431" r:id="rId26"/>
    <p:sldId id="411" r:id="rId27"/>
    <p:sldId id="412" r:id="rId28"/>
    <p:sldId id="414" r:id="rId29"/>
    <p:sldId id="415" r:id="rId30"/>
    <p:sldId id="403" r:id="rId31"/>
  </p:sldIdLst>
  <p:sldSz cx="12192000" cy="6858000"/>
  <p:notesSz cx="9926638" cy="679767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46F19646-3B3B-4250-9A4E-20212926DFCF}">
          <p14:sldIdLst>
            <p14:sldId id="385"/>
          </p14:sldIdLst>
        </p14:section>
        <p14:section name="Contents" id="{8D3537B1-FE32-4109-AB7E-EEEE9253DFB9}">
          <p14:sldIdLst>
            <p14:sldId id="359"/>
          </p14:sldIdLst>
        </p14:section>
        <p14:section name="서론" id="{08EC5C39-4484-41E8-B203-8C7CA4B6CB4C}">
          <p14:sldIdLst>
            <p14:sldId id="388"/>
            <p14:sldId id="390"/>
          </p14:sldIdLst>
        </p14:section>
        <p14:section name="설계 목표 &amp; 분석 과제" id="{79182B57-8367-4302-9761-2033568FC201}">
          <p14:sldIdLst>
            <p14:sldId id="391"/>
            <p14:sldId id="404"/>
          </p14:sldIdLst>
        </p14:section>
        <p14:section name="시스템 개요" id="{51658573-9610-48B9-9A1C-CC1EA1CDE080}">
          <p14:sldIdLst>
            <p14:sldId id="392"/>
            <p14:sldId id="405"/>
          </p14:sldIdLst>
        </p14:section>
        <p14:section name="지도 화면" id="{7329ACB2-9E93-462B-A76A-E234CA361835}">
          <p14:sldIdLst>
            <p14:sldId id="417"/>
            <p14:sldId id="419"/>
            <p14:sldId id="420"/>
            <p14:sldId id="418"/>
            <p14:sldId id="421"/>
          </p14:sldIdLst>
        </p14:section>
        <p14:section name="타임라인 화면" id="{DBE41673-5D30-4F8A-BAA6-09EF39D620EB}">
          <p14:sldIdLst>
            <p14:sldId id="422"/>
            <p14:sldId id="423"/>
            <p14:sldId id="424"/>
            <p14:sldId id="425"/>
            <p14:sldId id="426"/>
          </p14:sldIdLst>
        </p14:section>
        <p14:section name="비교 화면" id="{663F1529-D17F-4E89-B16F-451B7E175CD8}">
          <p14:sldIdLst>
            <p14:sldId id="427"/>
            <p14:sldId id="429"/>
            <p14:sldId id="408"/>
          </p14:sldIdLst>
        </p14:section>
        <p14:section name="시각화 분석 과정" id="{2FAAD028-1695-4D83-AD9E-ACED60623E59}">
          <p14:sldIdLst>
            <p14:sldId id="413"/>
            <p14:sldId id="430"/>
            <p14:sldId id="410"/>
            <p14:sldId id="431"/>
          </p14:sldIdLst>
        </p14:section>
        <p14:section name="사례 분석" id="{FFF18C93-9BE5-49E5-B44A-56EC0CE5A452}">
          <p14:sldIdLst>
            <p14:sldId id="411"/>
            <p14:sldId id="412"/>
            <p14:sldId id="414"/>
            <p14:sldId id="415"/>
            <p14:sldId id="40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9DC3E6"/>
    <a:srgbClr val="5B9BD5"/>
    <a:srgbClr val="C9C9C9"/>
    <a:srgbClr val="EDEDED"/>
    <a:srgbClr val="ED7D31"/>
    <a:srgbClr val="800000"/>
    <a:srgbClr val="C00000"/>
    <a:srgbClr val="F8CBAD"/>
    <a:srgbClr val="FFA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047" autoAdjust="0"/>
  </p:normalViewPr>
  <p:slideViewPr>
    <p:cSldViewPr snapToGrid="0">
      <p:cViewPr varScale="1">
        <p:scale>
          <a:sx n="57" d="100"/>
          <a:sy n="57" d="100"/>
        </p:scale>
        <p:origin x="1016" y="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301543" cy="341064"/>
          </a:xfrm>
          <a:prstGeom prst="rect">
            <a:avLst/>
          </a:prstGeom>
        </p:spPr>
        <p:txBody>
          <a:bodyPr vert="horz" lIns="91467" tIns="45734" rIns="91467" bIns="45734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67" tIns="45734" rIns="91467" bIns="45734" rtlCol="0"/>
          <a:lstStyle>
            <a:lvl1pPr algn="r">
              <a:defRPr sz="1200"/>
            </a:lvl1pPr>
          </a:lstStyle>
          <a:p>
            <a:fld id="{B3397E7F-E769-443C-877B-D44F324C10C1}" type="datetimeFigureOut">
              <a:rPr lang="ko-KR" altLang="en-US" smtClean="0"/>
              <a:t>2019-11-26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456612"/>
            <a:ext cx="4301543" cy="341063"/>
          </a:xfrm>
          <a:prstGeom prst="rect">
            <a:avLst/>
          </a:prstGeom>
        </p:spPr>
        <p:txBody>
          <a:bodyPr vert="horz" lIns="91467" tIns="45734" rIns="91467" bIns="45734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71537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301543" cy="341064"/>
          </a:xfrm>
          <a:prstGeom prst="rect">
            <a:avLst/>
          </a:prstGeom>
        </p:spPr>
        <p:txBody>
          <a:bodyPr vert="horz" lIns="91467" tIns="45734" rIns="91467" bIns="45734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67" tIns="45734" rIns="91467" bIns="45734" rtlCol="0"/>
          <a:lstStyle>
            <a:lvl1pPr algn="r">
              <a:defRPr sz="1200"/>
            </a:lvl1pPr>
          </a:lstStyle>
          <a:p>
            <a:fld id="{AF5B2DB6-3ECC-44D1-B706-24308DCAC6F8}" type="datetimeFigureOut">
              <a:rPr lang="ko-KR" altLang="en-US" smtClean="0"/>
              <a:t>2019-11-26</a:t>
            </a:fld>
            <a:endParaRPr lang="ko-KR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849313"/>
            <a:ext cx="407828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67" tIns="45734" rIns="91467" bIns="45734" rtlCol="0" anchor="ctr"/>
          <a:lstStyle/>
          <a:p>
            <a:endParaRPr lang="ko-KR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664" y="3271381"/>
            <a:ext cx="7941310" cy="2676585"/>
          </a:xfrm>
          <a:prstGeom prst="rect">
            <a:avLst/>
          </a:prstGeom>
        </p:spPr>
        <p:txBody>
          <a:bodyPr vert="horz" lIns="91467" tIns="45734" rIns="91467" bIns="45734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456612"/>
            <a:ext cx="4301543" cy="341063"/>
          </a:xfrm>
          <a:prstGeom prst="rect">
            <a:avLst/>
          </a:prstGeom>
        </p:spPr>
        <p:txBody>
          <a:bodyPr vert="horz" lIns="91467" tIns="45734" rIns="91467" bIns="45734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67" tIns="45734" rIns="91467" bIns="45734" rtlCol="0" anchor="b"/>
          <a:lstStyle>
            <a:lvl1pPr algn="r">
              <a:defRPr sz="1200"/>
            </a:lvl1pPr>
          </a:lstStyle>
          <a:p>
            <a:fld id="{01BB6149-BF65-42D0-9398-2DECC6A5B88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9311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그대로 읽지 않기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6596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a), b), c)</a:t>
            </a:r>
          </a:p>
          <a:p>
            <a:r>
              <a:rPr lang="ko-KR" altLang="en-US" dirty="0"/>
              <a:t>오른쪽 표를 띄우기 위해서는 지도 화면 선행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2467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위치버튼 바</a:t>
            </a:r>
            <a:r>
              <a:rPr lang="en-US" altLang="ko-KR" dirty="0"/>
              <a:t>, </a:t>
            </a:r>
            <a:r>
              <a:rPr lang="ko-KR" altLang="en-US" dirty="0"/>
              <a:t>통계</a:t>
            </a:r>
            <a:r>
              <a:rPr lang="en-US" altLang="ko-KR" dirty="0"/>
              <a:t>~~~~~</a:t>
            </a:r>
            <a:r>
              <a:rPr lang="ko-KR" altLang="en-US" dirty="0"/>
              <a:t>로 구성되어 있다</a:t>
            </a:r>
            <a:r>
              <a:rPr lang="en-US" altLang="ko-KR" dirty="0"/>
              <a:t>.</a:t>
            </a:r>
            <a:endParaRPr lang="en-US" altLang="ko-KR" sz="1200" spc="-15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150" dirty="0"/>
              <a:t>센서 데이터 수집 시간에 따른 변화 추이 확인 가능</a:t>
            </a:r>
            <a:endParaRPr lang="en-US" altLang="ko-KR" sz="1200" spc="-150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71176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그래프 가로 축은 측정 시간</a:t>
            </a:r>
            <a:r>
              <a:rPr lang="en-US" altLang="ko-KR" dirty="0"/>
              <a:t>, </a:t>
            </a:r>
            <a:r>
              <a:rPr lang="ko-KR" altLang="en-US" dirty="0"/>
              <a:t>세로 축은 센서 데이터 측정값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동영상 애니메이션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0044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그래프 가로 축은 측정 시간</a:t>
            </a:r>
            <a:r>
              <a:rPr lang="en-US" altLang="ko-KR" dirty="0"/>
              <a:t>, </a:t>
            </a:r>
            <a:r>
              <a:rPr lang="ko-KR" altLang="en-US" dirty="0"/>
              <a:t>세로 축은 센서 데이터 측정값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동영상 애니메이션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90443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그래프 가로 축은 측정 시간</a:t>
            </a:r>
            <a:r>
              <a:rPr lang="en-US" altLang="ko-KR" dirty="0"/>
              <a:t>, </a:t>
            </a:r>
            <a:r>
              <a:rPr lang="ko-KR" altLang="en-US" dirty="0"/>
              <a:t>세로 축은 센서 데이터 측정값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동영상 애니메이션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7628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a), b), c)</a:t>
            </a:r>
          </a:p>
          <a:p>
            <a:r>
              <a:rPr lang="ko-KR" altLang="en-US" dirty="0"/>
              <a:t>오른쪽 표를 띄우기 위해서는 지도 화면 선행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60850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150" dirty="0"/>
              <a:t>타임라인 화면의 그래프 표시부에서 센서 데이터를 클릭하여 비교 화면 목록에 추가한다</a:t>
            </a:r>
            <a:r>
              <a:rPr lang="en-US" altLang="ko-KR" sz="1200" spc="-150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52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 첫마디 중요</a:t>
            </a:r>
            <a:r>
              <a:rPr lang="en-US" altLang="ko-KR" dirty="0"/>
              <a:t>  !! </a:t>
            </a:r>
            <a:r>
              <a:rPr lang="ko-KR" altLang="en-US" dirty="0"/>
              <a:t>연구를 시작한 동기 </a:t>
            </a:r>
            <a:r>
              <a:rPr lang="en-US" altLang="ko-KR" dirty="0"/>
              <a:t>(</a:t>
            </a:r>
            <a:r>
              <a:rPr lang="ko-KR" altLang="en-US" dirty="0"/>
              <a:t>연구 시작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개별적인 분석</a:t>
            </a:r>
            <a:r>
              <a:rPr lang="en-US" altLang="ko-KR" dirty="0"/>
              <a:t>, </a:t>
            </a:r>
            <a:r>
              <a:rPr lang="ko-KR" altLang="en-US" dirty="0"/>
              <a:t>특정 지역 내의 센서 데이터 간 추이</a:t>
            </a:r>
            <a:r>
              <a:rPr lang="en-US" altLang="ko-KR" dirty="0"/>
              <a:t>(</a:t>
            </a:r>
            <a:r>
              <a:rPr lang="ko-KR" altLang="en-US" dirty="0"/>
              <a:t>추세</a:t>
            </a:r>
            <a:r>
              <a:rPr lang="en-US" altLang="ko-KR" dirty="0"/>
              <a:t>)</a:t>
            </a:r>
            <a:r>
              <a:rPr lang="ko-KR" altLang="en-US" dirty="0"/>
              <a:t> 분석 모두 중요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센서 측정 데이터 분석의 중요성이 대두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각 센서 데이터를 개별적으로 분석하는 것 만 하더라도 </a:t>
            </a:r>
            <a:r>
              <a:rPr lang="en-US" altLang="ko-KR" dirty="0"/>
              <a:t>-&gt;</a:t>
            </a:r>
          </a:p>
          <a:p>
            <a:r>
              <a:rPr lang="ko-KR" altLang="en-US" dirty="0"/>
              <a:t>총체적으로 분석하는 것</a:t>
            </a:r>
            <a:r>
              <a:rPr lang="en-US" altLang="ko-KR" dirty="0"/>
              <a:t>, </a:t>
            </a:r>
            <a:r>
              <a:rPr lang="ko-KR" altLang="en-US" dirty="0"/>
              <a:t>즉 시간</a:t>
            </a:r>
            <a:r>
              <a:rPr lang="en-US" altLang="ko-KR" dirty="0"/>
              <a:t>, </a:t>
            </a:r>
            <a:r>
              <a:rPr lang="ko-KR" altLang="en-US" dirty="0"/>
              <a:t>지역별로 측정 </a:t>
            </a:r>
            <a:r>
              <a:rPr lang="en-US" altLang="ko-KR" dirty="0"/>
              <a:t>-&gt;</a:t>
            </a:r>
            <a:r>
              <a:rPr lang="ko-KR" altLang="en-US" dirty="0" err="1"/>
              <a:t>ㅇ용한</a:t>
            </a:r>
            <a:r>
              <a:rPr lang="ko-KR" altLang="en-US" dirty="0"/>
              <a:t> 데이터를 얻을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90703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그래프 가로 축은 측정 시간</a:t>
            </a:r>
            <a:r>
              <a:rPr lang="en-US" altLang="ko-KR" dirty="0"/>
              <a:t>, </a:t>
            </a:r>
            <a:r>
              <a:rPr lang="ko-KR" altLang="en-US" dirty="0"/>
              <a:t>세로 축은 센서 데이터 측정값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63727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75411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65550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클릭한 지점의 동그라미해서 캡쳐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93241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클릭한 지점의 동그라미해서 캡쳐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12669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a)b)</a:t>
            </a:r>
          </a:p>
          <a:p>
            <a:endParaRPr lang="en-US" altLang="ko-KR" dirty="0"/>
          </a:p>
          <a:p>
            <a:r>
              <a:rPr lang="ko-KR" altLang="en-US" dirty="0"/>
              <a:t>각각의 특성과 위험도에 따라 공식 기관에서 분류해 놓은 기준에 따라 </a:t>
            </a:r>
            <a:r>
              <a:rPr lang="en-US" altLang="ko-KR" dirty="0"/>
              <a:t>4</a:t>
            </a:r>
            <a:r>
              <a:rPr lang="ko-KR" altLang="en-US" dirty="0"/>
              <a:t>가지 범주로 구분했습니다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가지 범주에 특성에 따라서 </a:t>
            </a:r>
            <a:r>
              <a:rPr lang="ko-KR" altLang="en-US" dirty="0" err="1"/>
              <a:t>ㅅ러명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91126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비정상적인 데이터 관측이라는 것 강조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36145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Point </a:t>
            </a:r>
            <a:r>
              <a:rPr lang="ko-KR" altLang="en-US" dirty="0"/>
              <a:t>명확히 주기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54595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웹기반이기 때문에 데이터 로드시에는 시간이 걸리는데</a:t>
            </a:r>
            <a:endParaRPr lang="en-US" altLang="ko-KR" dirty="0"/>
          </a:p>
          <a:p>
            <a:r>
              <a:rPr lang="ko-KR" altLang="en-US" dirty="0"/>
              <a:t>로드하고 나서는 실시간으로 처리 가능하다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웹 기반 시각화가 오래 걸리고 대용량일때 속도 </a:t>
            </a:r>
            <a:r>
              <a:rPr lang="ko-KR" altLang="en-US" dirty="0" err="1"/>
              <a:t>ㅈ저하가</a:t>
            </a:r>
            <a:r>
              <a:rPr lang="ko-KR" altLang="en-US" dirty="0"/>
              <a:t> 되는게 이슈다</a:t>
            </a:r>
            <a:endParaRPr lang="en-US" altLang="ko-KR" dirty="0"/>
          </a:p>
          <a:p>
            <a:r>
              <a:rPr lang="en-US" altLang="ko-KR" dirty="0"/>
              <a:t>-&gt;</a:t>
            </a:r>
            <a:r>
              <a:rPr lang="ko-KR" altLang="en-US" dirty="0"/>
              <a:t>좋은 질문 감사합니다</a:t>
            </a:r>
            <a:r>
              <a:rPr lang="en-US" altLang="ko-KR" dirty="0"/>
              <a:t>….</a:t>
            </a:r>
          </a:p>
          <a:p>
            <a:r>
              <a:rPr lang="ko-KR" altLang="en-US" dirty="0"/>
              <a:t>그래서 사용한 데이터는 </a:t>
            </a:r>
            <a:r>
              <a:rPr lang="ko-KR" altLang="en-US" dirty="0" err="1"/>
              <a:t>몇백</a:t>
            </a:r>
            <a:r>
              <a:rPr lang="ko-KR" altLang="en-US" dirty="0"/>
              <a:t> 메가입니다</a:t>
            </a:r>
            <a:r>
              <a:rPr lang="en-US" altLang="ko-KR" dirty="0"/>
              <a:t>…</a:t>
            </a:r>
          </a:p>
          <a:p>
            <a:r>
              <a:rPr lang="ko-KR" altLang="en-US" dirty="0"/>
              <a:t>오래 돼서 잘 기억이 </a:t>
            </a:r>
            <a:r>
              <a:rPr lang="ko-KR" altLang="en-US" dirty="0" err="1"/>
              <a:t>안나는데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초 이상 걸리는 작업 </a:t>
            </a:r>
            <a:r>
              <a:rPr lang="ko-KR" altLang="en-US" dirty="0" err="1"/>
              <a:t>없엇다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Csv </a:t>
            </a:r>
            <a:r>
              <a:rPr lang="ko-KR" altLang="en-US" dirty="0"/>
              <a:t>파일로 </a:t>
            </a:r>
            <a:r>
              <a:rPr lang="ko-KR" altLang="en-US" dirty="0" err="1"/>
              <a:t>햇고</a:t>
            </a:r>
            <a:r>
              <a:rPr lang="ko-KR" altLang="en-US" dirty="0"/>
              <a:t> 인덱싱은 </a:t>
            </a:r>
            <a:r>
              <a:rPr lang="ko-KR" altLang="en-US" dirty="0" err="1"/>
              <a:t>안햇다</a:t>
            </a:r>
            <a:r>
              <a:rPr lang="en-US" altLang="ko-KR" dirty="0"/>
              <a:t>……..</a:t>
            </a:r>
          </a:p>
          <a:p>
            <a:r>
              <a:rPr lang="ko-KR" altLang="en-US" dirty="0"/>
              <a:t>공간</a:t>
            </a:r>
            <a:endParaRPr lang="en-US" altLang="ko-KR" dirty="0"/>
          </a:p>
          <a:p>
            <a:r>
              <a:rPr lang="en-US" altLang="ko-KR" dirty="0"/>
              <a:t>GB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48831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7941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4671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2127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앞에 거는 설계할 때 고려해야 할 일이고</a:t>
            </a:r>
            <a:r>
              <a:rPr lang="en-US" altLang="ko-KR" dirty="0"/>
              <a:t>, </a:t>
            </a:r>
            <a:r>
              <a:rPr lang="ko-KR" altLang="en-US" dirty="0"/>
              <a:t>뒤에 거는 분석 할 때 </a:t>
            </a:r>
            <a:r>
              <a:rPr lang="ko-KR" altLang="en-US" dirty="0" err="1"/>
              <a:t>이렇게이렇게</a:t>
            </a:r>
            <a:r>
              <a:rPr lang="ko-KR" altLang="en-US" dirty="0"/>
              <a:t> 하겠다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우리 시스템을 통해서 이렇게 할 수 </a:t>
            </a:r>
            <a:r>
              <a:rPr lang="ko-KR" altLang="en-US" dirty="0" err="1"/>
              <a:t>있다는걸</a:t>
            </a:r>
            <a:r>
              <a:rPr lang="ko-KR" altLang="en-US" dirty="0"/>
              <a:t> 강조할 것</a:t>
            </a:r>
            <a:r>
              <a:rPr lang="en-US" altLang="ko-KR" dirty="0"/>
              <a:t>!!!!!!!!!!!!!!!!!!!!!!!!!!!!!!!!!!!!!!!!!!!!!!!!!!!!!!!!!!!!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9883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a), b), c)</a:t>
            </a:r>
          </a:p>
          <a:p>
            <a:r>
              <a:rPr lang="ko-KR" altLang="en-US" dirty="0"/>
              <a:t>지도화면 오른쪽 표를 띄우기 위해서는 데이터 전처리가 선행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1781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추세 파악을 할 수 있다는 의미에서 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경향성이 분석에서 중요하니까 부정확해도 그냥 </a:t>
            </a:r>
            <a:r>
              <a:rPr lang="ko-KR" altLang="en-US" dirty="0" err="1"/>
              <a:t>햇다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와 같이 정기적</a:t>
            </a:r>
            <a:r>
              <a:rPr lang="en-US" altLang="ko-KR" dirty="0"/>
              <a:t>/ </a:t>
            </a:r>
            <a:r>
              <a:rPr lang="ko-KR" altLang="en-US" dirty="0"/>
              <a:t>비정기적으로</a:t>
            </a:r>
            <a:endParaRPr lang="en-US" altLang="ko-KR" dirty="0"/>
          </a:p>
          <a:p>
            <a:r>
              <a:rPr lang="ko-KR" altLang="en-US" dirty="0"/>
              <a:t>실제 데이터는 점으로</a:t>
            </a:r>
            <a:r>
              <a:rPr lang="en-US" altLang="ko-KR" dirty="0"/>
              <a:t>, </a:t>
            </a:r>
            <a:r>
              <a:rPr lang="ko-KR" altLang="en-US" dirty="0"/>
              <a:t>사이는 선으로</a:t>
            </a:r>
            <a:endParaRPr lang="en-US" altLang="ko-KR" dirty="0"/>
          </a:p>
          <a:p>
            <a:r>
              <a:rPr lang="ko-KR" altLang="en-US" dirty="0"/>
              <a:t>그래서 위의 그림과 같이 실제로 존재하지 않는 부분의 데이터도 동시에 비교할 수 있도록 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위의 표는 각 성분을 유해도 기준으로 분류해 놓은 것으로</a:t>
            </a:r>
            <a:r>
              <a:rPr lang="en-US" altLang="ko-KR" dirty="0"/>
              <a:t>, </a:t>
            </a:r>
            <a:r>
              <a:rPr lang="ko-KR" altLang="en-US" dirty="0"/>
              <a:t>사용자가 데이터의 특징을 빠르게 파악할 수 있도록 해줍니다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6149-BF65-42D0-9398-2DECC6A5B88F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4547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tIns="648000"/>
          <a:lstStyle>
            <a:lvl1pPr marL="0" indent="0" algn="ctr">
              <a:buNone/>
              <a:defRPr sz="2400" baseline="0">
                <a:latin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Click to edit Master subtitle style</a:t>
            </a:r>
            <a:endParaRPr lang="ko-KR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400" y="64953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lnSpc>
                <a:spcPct val="150000"/>
              </a:lnSpc>
              <a:defRPr sz="1200">
                <a:solidFill>
                  <a:schemeClr val="bg1"/>
                </a:solidFill>
              </a:defRPr>
            </a:lvl1pPr>
          </a:lstStyle>
          <a:p>
            <a:fld id="{B81CC227-DB9F-46C6-9D1C-49C0BD20C232}" type="datetime1">
              <a:rPr lang="ko-KR" altLang="en-US" smtClean="0"/>
              <a:pPr/>
              <a:t>2019-11-26</a:t>
            </a:fld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5326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8481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" y="6500419"/>
            <a:ext cx="12191999" cy="369332"/>
          </a:xfrm>
          <a:prstGeom prst="rect">
            <a:avLst/>
          </a:prstGeom>
          <a:solidFill>
            <a:srgbClr val="7C001A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773545" y="6502523"/>
            <a:ext cx="1553936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>
                <a:solidFill>
                  <a:schemeClr val="bg1"/>
                </a:solidFill>
              </a:rPr>
              <a:t>Database Lab.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48866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9330E88-6F69-41DE-B86D-90ACD6686C0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" y="-11134"/>
            <a:ext cx="12191999" cy="369332"/>
          </a:xfrm>
          <a:prstGeom prst="rect">
            <a:avLst/>
          </a:prstGeom>
          <a:solidFill>
            <a:srgbClr val="7C001A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773544" y="2206"/>
            <a:ext cx="1969655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</a:rPr>
              <a:t>Korea</a:t>
            </a:r>
            <a:r>
              <a:rPr lang="en-US" altLang="ko-KR" baseline="0" dirty="0">
                <a:solidFill>
                  <a:schemeClr val="bg1"/>
                </a:solidFill>
              </a:rPr>
              <a:t> University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671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ahoma" panose="020B0604030504040204" pitchFamily="34" charset="0"/>
          <a:ea typeface="+mj-ea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ahoma" panose="020B0604030504040204" pitchFamily="34" charset="0"/>
          <a:ea typeface="+mn-ea"/>
          <a:cs typeface="Tahoma" panose="020B0604030504040204" pitchFamily="34" charset="0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Trebuchet MS" panose="020B0603020202020204" pitchFamily="34" charset="0"/>
        <a:buChar char="―"/>
        <a:defRPr sz="2000" kern="1200">
          <a:solidFill>
            <a:schemeClr val="tx1"/>
          </a:solidFill>
          <a:latin typeface="Tahoma" panose="020B0604030504040204" pitchFamily="34" charset="0"/>
          <a:ea typeface="+mn-ea"/>
          <a:cs typeface="Tahoma" panose="020B0604030504040204" pitchFamily="34" charset="0"/>
        </a:defRPr>
      </a:lvl2pPr>
      <a:lvl3pPr marL="1200150" indent="-285750" algn="l" defTabSz="914400" rtl="0" eaLnBrk="1" latinLnBrk="1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Tahoma" panose="020B0604030504040204" pitchFamily="34" charset="0"/>
          <a:ea typeface="+mn-ea"/>
          <a:cs typeface="Tahoma" panose="020B0604030504040204" pitchFamily="34" charset="0"/>
        </a:defRPr>
      </a:lvl3pPr>
      <a:lvl4pPr marL="1714500" indent="-342900" algn="l" defTabSz="914400" rtl="0" eaLnBrk="1" latinLnBrk="1" hangingPunct="1">
        <a:lnSpc>
          <a:spcPct val="90000"/>
        </a:lnSpc>
        <a:spcBef>
          <a:spcPts val="500"/>
        </a:spcBef>
        <a:buFont typeface="+mj-lt"/>
        <a:buAutoNum type="arabicPeriod"/>
        <a:defRPr sz="1600" kern="1200">
          <a:solidFill>
            <a:schemeClr val="tx1"/>
          </a:solidFill>
          <a:latin typeface="Tahoma" panose="020B0604030504040204" pitchFamily="34" charset="0"/>
          <a:ea typeface="+mn-ea"/>
          <a:cs typeface="Tahoma" panose="020B0604030504040204" pitchFamily="34" charset="0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Tahoma" panose="020B0604030504040204" pitchFamily="34" charset="0"/>
          <a:ea typeface="+mn-ea"/>
          <a:cs typeface="Tahoma" panose="020B0604030504040204" pitchFamily="34" charset="0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3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3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3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1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13.png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4400" b="1" spc="-150" dirty="0"/>
              <a:t>센서 데이터의 시각 분석 시스템</a:t>
            </a:r>
            <a:br>
              <a:rPr lang="en-US" altLang="ko-KR" sz="4400" spc="-150" dirty="0"/>
            </a:br>
            <a:r>
              <a:rPr lang="en-US" altLang="ko-KR" sz="4000" spc="-150" dirty="0"/>
              <a:t>A Visual Analysis System for Sensor Data</a:t>
            </a:r>
            <a:endParaRPr lang="ko-KR" altLang="en-US" sz="4400" spc="-15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477342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sz="1600" dirty="0" err="1"/>
              <a:t>최문영</a:t>
            </a:r>
            <a:r>
              <a:rPr lang="ko-KR" altLang="en-US" sz="1600" dirty="0"/>
              <a:t> </a:t>
            </a:r>
            <a:r>
              <a:rPr lang="ko-KR" altLang="en-US" sz="1600" dirty="0" err="1"/>
              <a:t>김우일</a:t>
            </a:r>
            <a:r>
              <a:rPr lang="ko-KR" altLang="en-US" sz="1600" dirty="0"/>
              <a:t> 윤현식 </a:t>
            </a:r>
            <a:r>
              <a:rPr lang="ko-KR" altLang="en-US" sz="1600" dirty="0" err="1"/>
              <a:t>심창범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정연돈</a:t>
            </a:r>
            <a:endParaRPr lang="en-US" altLang="ko-KR" sz="1600" dirty="0"/>
          </a:p>
          <a:p>
            <a:r>
              <a:rPr lang="en-US" altLang="ko-KR" sz="1600" dirty="0"/>
              <a:t>Moonyoung Choi, </a:t>
            </a:r>
            <a:r>
              <a:rPr lang="en-US" altLang="ko-KR" sz="1600" dirty="0" err="1"/>
              <a:t>Wooil</a:t>
            </a:r>
            <a:r>
              <a:rPr lang="en-US" altLang="ko-KR" sz="1600" dirty="0"/>
              <a:t> Kim, </a:t>
            </a:r>
            <a:r>
              <a:rPr lang="en-US" altLang="ko-KR" sz="1600" dirty="0" err="1"/>
              <a:t>Hyunsik</a:t>
            </a:r>
            <a:r>
              <a:rPr lang="en-US" altLang="ko-KR" sz="1600" dirty="0"/>
              <a:t> Yoon, </a:t>
            </a:r>
            <a:r>
              <a:rPr lang="en-US" altLang="ko-KR" sz="1600" dirty="0" err="1"/>
              <a:t>Changbeom</a:t>
            </a:r>
            <a:r>
              <a:rPr lang="en-US" altLang="ko-KR" sz="1600" dirty="0"/>
              <a:t> Shim, Yon </a:t>
            </a:r>
            <a:r>
              <a:rPr lang="en-US" altLang="ko-KR" sz="1600" dirty="0" err="1"/>
              <a:t>Dohn</a:t>
            </a:r>
            <a:r>
              <a:rPr lang="en-US" altLang="ko-KR" sz="1600" dirty="0"/>
              <a:t> Chung</a:t>
            </a:r>
          </a:p>
          <a:p>
            <a:r>
              <a:rPr lang="ko-KR" altLang="en-US" sz="1600" dirty="0"/>
              <a:t>고려대학교 컴퓨터학과 데이터베이스 연구실</a:t>
            </a:r>
            <a:endParaRPr lang="en-US" altLang="ko-KR" sz="1600" dirty="0"/>
          </a:p>
          <a:p>
            <a:r>
              <a:rPr lang="en-US" altLang="ko-KR" sz="1600" dirty="0"/>
              <a:t>Department of Computer Science and Engineering, Korea University</a:t>
            </a:r>
            <a:endParaRPr lang="ko-KR" altLang="en-US" sz="160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CC227-DB9F-46C6-9D1C-49C0BD20C232}" type="datetime1">
              <a:rPr lang="ko-KR" altLang="en-US" smtClean="0"/>
              <a:pPr/>
              <a:t>2019-11-26</a:t>
            </a:fld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0B9EB8-C59E-49D5-8BE5-C6D928BBC3A2}"/>
              </a:ext>
            </a:extLst>
          </p:cNvPr>
          <p:cNvSpPr txBox="1"/>
          <p:nvPr/>
        </p:nvSpPr>
        <p:spPr>
          <a:xfrm>
            <a:off x="5638800" y="298900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5782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94BC97D6-8602-4B5F-9F21-A3371AF0D1E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945" y="1697700"/>
            <a:ext cx="7714505" cy="4509098"/>
          </a:xfrm>
          <a:prstGeom prst="rect">
            <a:avLst/>
          </a:prstGeom>
        </p:spPr>
      </p:pic>
      <p:sp>
        <p:nvSpPr>
          <p:cNvPr id="15" name="슬라이드 번호 개체 틀 4">
            <a:extLst>
              <a:ext uri="{FF2B5EF4-FFF2-40B4-BE49-F238E27FC236}">
                <a16:creationId xmlns:a16="http://schemas.microsoft.com/office/drawing/2014/main" id="{7B55C07A-85FF-457C-8360-335D325AA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9240EBB2-AC58-4CCC-9A21-107C01A18C6D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>
                <a:latin typeface="+mj-ea"/>
              </a:rPr>
              <a:t>시스템 개요</a:t>
            </a:r>
            <a:endParaRPr lang="en-US" altLang="ko-KR" b="1" spc="-150">
              <a:latin typeface="+mj-ea"/>
            </a:endParaRPr>
          </a:p>
          <a:p>
            <a:r>
              <a:rPr lang="en-US" altLang="ko-KR" sz="2400" spc="-150">
                <a:latin typeface="+mj-ea"/>
              </a:rPr>
              <a:t>- </a:t>
            </a:r>
            <a:r>
              <a:rPr lang="ko-KR" altLang="en-US" sz="2400" spc="-150">
                <a:latin typeface="+mj-ea"/>
              </a:rPr>
              <a:t>지도 화면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A7DB0E6A-88EC-46B5-B49D-60559A0211B2}"/>
              </a:ext>
            </a:extLst>
          </p:cNvPr>
          <p:cNvSpPr/>
          <p:nvPr/>
        </p:nvSpPr>
        <p:spPr>
          <a:xfrm>
            <a:off x="491947" y="1704385"/>
            <a:ext cx="4513936" cy="4467718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98FF5AD8-FDDF-4AFF-BB9C-A6DE2C75482C}"/>
              </a:ext>
            </a:extLst>
          </p:cNvPr>
          <p:cNvSpPr/>
          <p:nvPr/>
        </p:nvSpPr>
        <p:spPr>
          <a:xfrm>
            <a:off x="4981769" y="1702004"/>
            <a:ext cx="3224682" cy="4467718"/>
          </a:xfrm>
          <a:prstGeom prst="roundRect">
            <a:avLst>
              <a:gd name="adj" fmla="val 4502"/>
            </a:avLst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내용 개체 틀 5">
            <a:extLst>
              <a:ext uri="{FF2B5EF4-FFF2-40B4-BE49-F238E27FC236}">
                <a16:creationId xmlns:a16="http://schemas.microsoft.com/office/drawing/2014/main" id="{6C4EE663-C116-4AE3-B8AA-A53FC04C7AFD}"/>
              </a:ext>
            </a:extLst>
          </p:cNvPr>
          <p:cNvSpPr txBox="1">
            <a:spLocks/>
          </p:cNvSpPr>
          <p:nvPr/>
        </p:nvSpPr>
        <p:spPr>
          <a:xfrm>
            <a:off x="8343898" y="4125950"/>
            <a:ext cx="3716921" cy="2076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지도와 표 부분으로 구성되어 있다</a:t>
            </a:r>
            <a:r>
              <a:rPr lang="en-US" altLang="ko-KR" sz="18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지도에는 각 센서가 설치된 위치가     표시되어 있다</a:t>
            </a:r>
            <a:r>
              <a:rPr lang="en-US" altLang="ko-KR" sz="18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각 센서에서 측정한 데이터가          해당 위치에 파이차트로 표시된다</a:t>
            </a:r>
            <a:r>
              <a:rPr lang="en-US" altLang="ko-KR" sz="1800" spc="-150" dirty="0"/>
              <a:t>.</a:t>
            </a:r>
          </a:p>
          <a:p>
            <a:pPr marL="0" indent="0">
              <a:buNone/>
            </a:pPr>
            <a:endParaRPr lang="ko-KR" altLang="en-US" sz="1800" spc="-15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C4CEDE3-A922-4BB4-A012-B851C2D0CC6E}"/>
              </a:ext>
            </a:extLst>
          </p:cNvPr>
          <p:cNvSpPr/>
          <p:nvPr/>
        </p:nvSpPr>
        <p:spPr>
          <a:xfrm>
            <a:off x="4186557" y="1410512"/>
            <a:ext cx="825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a) </a:t>
            </a:r>
            <a:r>
              <a:rPr lang="ko-KR" altLang="en-US" spc="-150" dirty="0"/>
              <a:t>지도</a:t>
            </a:r>
            <a:endParaRPr lang="en-US" altLang="ko-KR" spc="-15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2BBAC57-677C-414C-9751-4CD0D3BB6944}"/>
              </a:ext>
            </a:extLst>
          </p:cNvPr>
          <p:cNvSpPr/>
          <p:nvPr/>
        </p:nvSpPr>
        <p:spPr>
          <a:xfrm>
            <a:off x="7529035" y="1400086"/>
            <a:ext cx="6206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b) </a:t>
            </a:r>
            <a:r>
              <a:rPr lang="ko-KR" altLang="en-US" spc="-150" dirty="0"/>
              <a:t>표</a:t>
            </a:r>
            <a:endParaRPr lang="en-US" altLang="ko-KR" spc="-150" dirty="0"/>
          </a:p>
        </p:txBody>
      </p:sp>
    </p:spTree>
    <p:extLst>
      <p:ext uri="{BB962C8B-B14F-4D97-AF65-F5344CB8AC3E}">
        <p14:creationId xmlns:p14="http://schemas.microsoft.com/office/powerpoint/2010/main" val="32511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  <p:bldP spid="8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18_10_19_06_08_56_537">
            <a:hlinkClick r:id="" action="ppaction://media"/>
            <a:extLst>
              <a:ext uri="{FF2B5EF4-FFF2-40B4-BE49-F238E27FC236}">
                <a16:creationId xmlns:a16="http://schemas.microsoft.com/office/drawing/2014/main" id="{AEF36EAA-68D1-40AE-BCAA-B40EDE3ABF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1945" y="1690429"/>
            <a:ext cx="7714505" cy="4517887"/>
          </a:xfrm>
          <a:prstGeom prst="rect">
            <a:avLst/>
          </a:prstGeom>
        </p:spPr>
      </p:pic>
      <p:sp>
        <p:nvSpPr>
          <p:cNvPr id="15" name="슬라이드 번호 개체 틀 4">
            <a:extLst>
              <a:ext uri="{FF2B5EF4-FFF2-40B4-BE49-F238E27FC236}">
                <a16:creationId xmlns:a16="http://schemas.microsoft.com/office/drawing/2014/main" id="{7B55C07A-85FF-457C-8360-335D325AA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9240EBB2-AC58-4CCC-9A21-107C01A18C6D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>
                <a:latin typeface="+mj-ea"/>
              </a:rPr>
              <a:t>시스템 개요</a:t>
            </a:r>
            <a:endParaRPr lang="en-US" altLang="ko-KR" b="1" spc="-150">
              <a:latin typeface="+mj-ea"/>
            </a:endParaRPr>
          </a:p>
          <a:p>
            <a:r>
              <a:rPr lang="en-US" altLang="ko-KR" sz="2400" spc="-150">
                <a:latin typeface="+mj-ea"/>
              </a:rPr>
              <a:t>- </a:t>
            </a:r>
            <a:r>
              <a:rPr lang="ko-KR" altLang="en-US" sz="2400" spc="-150">
                <a:latin typeface="+mj-ea"/>
              </a:rPr>
              <a:t>지도 화면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A5D884-F5A6-45C5-9D7E-0817700065AC}"/>
              </a:ext>
            </a:extLst>
          </p:cNvPr>
          <p:cNvSpPr txBox="1">
            <a:spLocks/>
          </p:cNvSpPr>
          <p:nvPr/>
        </p:nvSpPr>
        <p:spPr>
          <a:xfrm>
            <a:off x="8343898" y="4125950"/>
            <a:ext cx="3716921" cy="2076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각 파이차트 클릭 시</a:t>
            </a:r>
            <a:r>
              <a:rPr lang="en-US" altLang="ko-KR" sz="1800" spc="-150" dirty="0"/>
              <a:t>, </a:t>
            </a:r>
            <a:r>
              <a:rPr lang="ko-KR" altLang="en-US" sz="1800" spc="-150" dirty="0"/>
              <a:t>해당 센서에서 측정한 데이터의 종류와 측정값을 오른쪽의 표에서 자세히 확인할 수 있다</a:t>
            </a:r>
            <a:r>
              <a:rPr lang="en-US" altLang="ko-KR" sz="1800" spc="-150" dirty="0"/>
              <a:t>.</a:t>
            </a:r>
            <a:r>
              <a:rPr lang="ko-KR" altLang="en-US" sz="1800" spc="-150" dirty="0"/>
              <a:t> </a:t>
            </a:r>
            <a:endParaRPr lang="en-US" altLang="ko-KR" sz="1800" spc="-150" dirty="0"/>
          </a:p>
          <a:p>
            <a:pPr marL="0" indent="0">
              <a:buNone/>
            </a:pPr>
            <a:endParaRPr lang="ko-KR" altLang="en-US" sz="1800" spc="-150" dirty="0"/>
          </a:p>
        </p:txBody>
      </p:sp>
    </p:spTree>
    <p:extLst>
      <p:ext uri="{BB962C8B-B14F-4D97-AF65-F5344CB8AC3E}">
        <p14:creationId xmlns:p14="http://schemas.microsoft.com/office/powerpoint/2010/main" val="3750124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녹화_2018_10_19_06_15_40_175">
            <a:hlinkClick r:id="" action="ppaction://media"/>
            <a:extLst>
              <a:ext uri="{FF2B5EF4-FFF2-40B4-BE49-F238E27FC236}">
                <a16:creationId xmlns:a16="http://schemas.microsoft.com/office/drawing/2014/main" id="{135F7A18-3BC4-4D3D-9BD3-7318DF9BAB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3468" y="1690428"/>
            <a:ext cx="7712982" cy="4516995"/>
          </a:xfrm>
          <a:prstGeom prst="rect">
            <a:avLst/>
          </a:prstGeom>
        </p:spPr>
      </p:pic>
      <p:sp>
        <p:nvSpPr>
          <p:cNvPr id="15" name="슬라이드 번호 개체 틀 4">
            <a:extLst>
              <a:ext uri="{FF2B5EF4-FFF2-40B4-BE49-F238E27FC236}">
                <a16:creationId xmlns:a16="http://schemas.microsoft.com/office/drawing/2014/main" id="{7B55C07A-85FF-457C-8360-335D325AA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9240EBB2-AC58-4CCC-9A21-107C01A18C6D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지도 화면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EBE8A2AA-B742-4519-9AEF-576FD5C365B7}"/>
              </a:ext>
            </a:extLst>
          </p:cNvPr>
          <p:cNvSpPr txBox="1">
            <a:spLocks/>
          </p:cNvSpPr>
          <p:nvPr/>
        </p:nvSpPr>
        <p:spPr>
          <a:xfrm>
            <a:off x="8343898" y="4125950"/>
            <a:ext cx="3716921" cy="2076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표 부분 위쪽의 버튼 바를 통해</a:t>
            </a:r>
            <a:r>
              <a:rPr lang="en-US" altLang="ko-KR" sz="1800" spc="-150" dirty="0"/>
              <a:t>,      </a:t>
            </a:r>
            <a:r>
              <a:rPr lang="ko-KR" altLang="en-US" sz="1800" spc="-150" dirty="0"/>
              <a:t>데이터 전처리를 통해 나눈 기준 별 데이터가 계층 파이차트로 표현된다</a:t>
            </a:r>
            <a:r>
              <a:rPr lang="en-US" altLang="ko-KR" sz="1800" spc="-150" dirty="0"/>
              <a:t>.</a:t>
            </a:r>
            <a:endParaRPr lang="ko-KR" altLang="en-US" sz="1800" spc="-150" dirty="0"/>
          </a:p>
        </p:txBody>
      </p:sp>
    </p:spTree>
    <p:extLst>
      <p:ext uri="{BB962C8B-B14F-4D97-AF65-F5344CB8AC3E}">
        <p14:creationId xmlns:p14="http://schemas.microsoft.com/office/powerpoint/2010/main" val="376031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18_10_19_06_32_52_97">
            <a:hlinkClick r:id="" action="ppaction://media"/>
            <a:extLst>
              <a:ext uri="{FF2B5EF4-FFF2-40B4-BE49-F238E27FC236}">
                <a16:creationId xmlns:a16="http://schemas.microsoft.com/office/drawing/2014/main" id="{1AC45C56-9661-4726-929E-076FE8EB7D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책갈피 4" time="0"/>
                    <p14:bmk name="책갈피 1" time="1355.7293"/>
                    <p14:bmk name="책갈피 3" time="5465.73"/>
                    <p14:bmk name="책갈피 5" time="10965.7192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2317" y="1690853"/>
            <a:ext cx="7712982" cy="4516995"/>
          </a:xfrm>
          <a:prstGeom prst="rect">
            <a:avLst/>
          </a:prstGeom>
        </p:spPr>
      </p:pic>
      <p:sp>
        <p:nvSpPr>
          <p:cNvPr id="15" name="슬라이드 번호 개체 틀 4">
            <a:extLst>
              <a:ext uri="{FF2B5EF4-FFF2-40B4-BE49-F238E27FC236}">
                <a16:creationId xmlns:a16="http://schemas.microsoft.com/office/drawing/2014/main" id="{7B55C07A-85FF-457C-8360-335D325AA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9240EBB2-AC58-4CCC-9A21-107C01A18C6D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지도 화면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F55F9BFB-57D2-4387-B9BE-19A412EE6B64}"/>
              </a:ext>
            </a:extLst>
          </p:cNvPr>
          <p:cNvSpPr txBox="1">
            <a:spLocks/>
          </p:cNvSpPr>
          <p:nvPr/>
        </p:nvSpPr>
        <p:spPr>
          <a:xfrm>
            <a:off x="8343898" y="4286250"/>
            <a:ext cx="3629027" cy="191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ko-KR" altLang="en-US" sz="1800" spc="-150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BE96ACF-CBAD-4D1C-BFE3-962E45FB75B5}"/>
              </a:ext>
            </a:extLst>
          </p:cNvPr>
          <p:cNvSpPr/>
          <p:nvPr/>
        </p:nvSpPr>
        <p:spPr>
          <a:xfrm>
            <a:off x="4962292" y="1929161"/>
            <a:ext cx="3266460" cy="312233"/>
          </a:xfrm>
          <a:prstGeom prst="roundRect">
            <a:avLst/>
          </a:prstGeom>
          <a:solidFill>
            <a:srgbClr val="FFD96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3502A37-E838-4ABD-BE7A-35F26D67820D}"/>
              </a:ext>
            </a:extLst>
          </p:cNvPr>
          <p:cNvSpPr/>
          <p:nvPr/>
        </p:nvSpPr>
        <p:spPr>
          <a:xfrm>
            <a:off x="4962292" y="2331266"/>
            <a:ext cx="3266460" cy="3871219"/>
          </a:xfrm>
          <a:prstGeom prst="roundRect">
            <a:avLst>
              <a:gd name="adj" fmla="val 5401"/>
            </a:avLst>
          </a:prstGeom>
          <a:solidFill>
            <a:srgbClr val="5B9BD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원형: 비어 있음 7">
            <a:extLst>
              <a:ext uri="{FF2B5EF4-FFF2-40B4-BE49-F238E27FC236}">
                <a16:creationId xmlns:a16="http://schemas.microsoft.com/office/drawing/2014/main" id="{912B8BFA-B94D-4BFA-A00A-81CD1E6E7CDE}"/>
              </a:ext>
            </a:extLst>
          </p:cNvPr>
          <p:cNvSpPr/>
          <p:nvPr/>
        </p:nvSpPr>
        <p:spPr>
          <a:xfrm>
            <a:off x="1874812" y="3106488"/>
            <a:ext cx="1706137" cy="1677385"/>
          </a:xfrm>
          <a:prstGeom prst="donut">
            <a:avLst>
              <a:gd name="adj" fmla="val 19682"/>
            </a:avLst>
          </a:prstGeom>
          <a:solidFill>
            <a:srgbClr val="FFD966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원형: 비어 있음 12">
            <a:extLst>
              <a:ext uri="{FF2B5EF4-FFF2-40B4-BE49-F238E27FC236}">
                <a16:creationId xmlns:a16="http://schemas.microsoft.com/office/drawing/2014/main" id="{54266E86-8AF9-41BA-BDFE-25948EE28DF5}"/>
              </a:ext>
            </a:extLst>
          </p:cNvPr>
          <p:cNvSpPr/>
          <p:nvPr/>
        </p:nvSpPr>
        <p:spPr>
          <a:xfrm>
            <a:off x="1594624" y="2821258"/>
            <a:ext cx="2308303" cy="2275179"/>
          </a:xfrm>
          <a:prstGeom prst="donut">
            <a:avLst>
              <a:gd name="adj" fmla="val 11812"/>
            </a:avLst>
          </a:prstGeom>
          <a:solidFill>
            <a:srgbClr val="9DC3E6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내용 개체 틀 5">
            <a:extLst>
              <a:ext uri="{FF2B5EF4-FFF2-40B4-BE49-F238E27FC236}">
                <a16:creationId xmlns:a16="http://schemas.microsoft.com/office/drawing/2014/main" id="{F8B75C08-FACC-44C8-A8A6-607C2CD52A15}"/>
              </a:ext>
            </a:extLst>
          </p:cNvPr>
          <p:cNvSpPr txBox="1">
            <a:spLocks/>
          </p:cNvSpPr>
          <p:nvPr/>
        </p:nvSpPr>
        <p:spPr>
          <a:xfrm>
            <a:off x="8343898" y="4125950"/>
            <a:ext cx="3716921" cy="2076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파이차트의 안쪽에서 바깥쪽으로   갈수록 분류 기준이 세분화된다</a:t>
            </a:r>
            <a:r>
              <a:rPr lang="en-US" altLang="ko-KR" sz="1800" spc="-150" dirty="0"/>
              <a:t>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가장 바깥쪽에는 센서 데이터가      위치한다</a:t>
            </a:r>
            <a:r>
              <a:rPr lang="en-US" altLang="ko-KR" sz="1800" spc="-150" dirty="0"/>
              <a:t>.</a:t>
            </a:r>
            <a:endParaRPr lang="ko-KR" altLang="en-US" sz="1800" spc="-150" dirty="0"/>
          </a:p>
        </p:txBody>
      </p:sp>
      <p:sp>
        <p:nvSpPr>
          <p:cNvPr id="16" name="내용 개체 틀 5">
            <a:extLst>
              <a:ext uri="{FF2B5EF4-FFF2-40B4-BE49-F238E27FC236}">
                <a16:creationId xmlns:a16="http://schemas.microsoft.com/office/drawing/2014/main" id="{55B9A2F2-783A-4622-8B36-AFDAC3F36C3E}"/>
              </a:ext>
            </a:extLst>
          </p:cNvPr>
          <p:cNvSpPr txBox="1">
            <a:spLocks/>
          </p:cNvSpPr>
          <p:nvPr/>
        </p:nvSpPr>
        <p:spPr>
          <a:xfrm>
            <a:off x="8195299" y="1920119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분류</a:t>
            </a:r>
          </a:p>
        </p:txBody>
      </p:sp>
      <p:sp>
        <p:nvSpPr>
          <p:cNvPr id="17" name="내용 개체 틀 5">
            <a:extLst>
              <a:ext uri="{FF2B5EF4-FFF2-40B4-BE49-F238E27FC236}">
                <a16:creationId xmlns:a16="http://schemas.microsoft.com/office/drawing/2014/main" id="{1BA08402-A4C0-4E95-BFF8-09065EB3A9A5}"/>
              </a:ext>
            </a:extLst>
          </p:cNvPr>
          <p:cNvSpPr txBox="1">
            <a:spLocks/>
          </p:cNvSpPr>
          <p:nvPr/>
        </p:nvSpPr>
        <p:spPr>
          <a:xfrm>
            <a:off x="8203827" y="2310255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센서 데이터</a:t>
            </a:r>
          </a:p>
        </p:txBody>
      </p:sp>
      <p:sp>
        <p:nvSpPr>
          <p:cNvPr id="18" name="내용 개체 틀 5">
            <a:extLst>
              <a:ext uri="{FF2B5EF4-FFF2-40B4-BE49-F238E27FC236}">
                <a16:creationId xmlns:a16="http://schemas.microsoft.com/office/drawing/2014/main" id="{B04B3A64-1536-4D8C-AEDA-2716DD93FFC7}"/>
              </a:ext>
            </a:extLst>
          </p:cNvPr>
          <p:cNvSpPr txBox="1">
            <a:spLocks/>
          </p:cNvSpPr>
          <p:nvPr/>
        </p:nvSpPr>
        <p:spPr>
          <a:xfrm>
            <a:off x="2419355" y="4445680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분류</a:t>
            </a:r>
          </a:p>
        </p:txBody>
      </p:sp>
      <p:sp>
        <p:nvSpPr>
          <p:cNvPr id="19" name="내용 개체 틀 5">
            <a:extLst>
              <a:ext uri="{FF2B5EF4-FFF2-40B4-BE49-F238E27FC236}">
                <a16:creationId xmlns:a16="http://schemas.microsoft.com/office/drawing/2014/main" id="{B059D5F8-4F9D-4865-AD7C-5D7CAA4CD071}"/>
              </a:ext>
            </a:extLst>
          </p:cNvPr>
          <p:cNvSpPr txBox="1">
            <a:spLocks/>
          </p:cNvSpPr>
          <p:nvPr/>
        </p:nvSpPr>
        <p:spPr>
          <a:xfrm>
            <a:off x="2102018" y="4820366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센서 데이터</a:t>
            </a:r>
          </a:p>
        </p:txBody>
      </p:sp>
    </p:spTree>
    <p:extLst>
      <p:ext uri="{BB962C8B-B14F-4D97-AF65-F5344CB8AC3E}">
        <p14:creationId xmlns:p14="http://schemas.microsoft.com/office/powerpoint/2010/main" val="245831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2236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7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  <p:seq concurrent="1" nextAc="seek">
                  <p:cTn id="28" restart="whenNotActive" fill="hold" evtFilter="cancelBubble" nodeType="interactiveSeq">
                    <p:stCondLst>
                      <p:cond evt="onClick" delay="0">
                        <p:tgtEl>
                          <p:spTgt spid="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9" fill="hold">
                          <p:stCondLst>
                            <p:cond delay="0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"/>
                      </p:tgtEl>
                    </p:cond>
                  </p:nextCondLst>
                </p:seq>
                <p:seq concurrent="1" nextAc="seek">
                  <p:cTn id="33" restart="whenNotActive" fill="hold" evtFilter="cancelBubble" nodeType="interactiveSeq">
                    <p:stCondLst>
                      <p:cond evt="onMediaBookmark" delay="0">
                        <p:tgtEl>
                          <p14:bmkTgt spid="2" bmkName="책갈피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" fill="hold">
                          <p:stCondLst>
                            <p:cond delay="0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0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책갈피 1"/>
                      </p:tgtEl>
                    </p:cond>
                  </p:nextCondLst>
                </p:seq>
                <p:seq concurrent="1" nextAc="seek">
                  <p:cTn id="44" restart="whenNotActive" fill="hold" evtFilter="cancelBubble" nodeType="interactiveSeq">
                    <p:stCondLst>
                      <p:cond evt="onMediaBookmark" delay="0">
                        <p:tgtEl>
                          <p14:bmkTgt spid="2" bmkName="책갈피 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5" fill="hold">
                          <p:stCondLst>
                            <p:cond delay="0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책갈피 5"/>
                      </p:tgtEl>
                    </p:cond>
                  </p:nextCondLst>
                </p:seq>
                <p:seq concurrent="1" nextAc="seek">
                  <p:cTn id="51" restart="whenNotActive" fill="hold" evtFilter="cancelBubble" nodeType="interactiveSeq">
                    <p:stCondLst>
                      <p:cond evt="onMediaBookmark" delay="0">
                        <p:tgtEl>
                          <p14:bmkTgt spid="2" bmkName="책갈피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2" fill="hold">
                          <p:stCondLst>
                            <p:cond delay="0"/>
                          </p:stCondLst>
                          <p:childTnLst>
                            <p:par>
                              <p:cTn id="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6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책갈피 3"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5" grpId="1" animBg="1"/>
          <p:bldP spid="11" grpId="0" animBg="1"/>
          <p:bldP spid="11" grpId="1" animBg="1"/>
          <p:bldP spid="8" grpId="0" animBg="1"/>
          <p:bldP spid="8" grpId="1" animBg="1"/>
          <p:bldP spid="13" grpId="0" animBg="1"/>
          <p:bldP spid="13" grpId="1" animBg="1"/>
          <p:bldP spid="16" grpId="0"/>
          <p:bldP spid="16" grpId="1"/>
          <p:bldP spid="17" grpId="0"/>
          <p:bldP spid="17" grpId="1"/>
          <p:bldP spid="18" grpId="0"/>
          <p:bldP spid="18" grpId="1"/>
          <p:bldP spid="19" grpId="0"/>
          <p:bldP spid="19" grpId="1"/>
          <p:bldP spid="19" grpId="2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2236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7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  <p:seq concurrent="1" nextAc="seek">
                  <p:cTn id="28" restart="whenNotActive" fill="hold" evtFilter="cancelBubble" nodeType="interactiveSeq">
                    <p:stCondLst>
                      <p:cond evt="onClick" delay="0">
                        <p:tgtEl>
                          <p:spTgt spid="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9" fill="hold">
                          <p:stCondLst>
                            <p:cond delay="0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"/>
                      </p:tgtEl>
                    </p:cond>
                  </p:nextCondLst>
                </p:seq>
              </p:childTnLst>
            </p:cTn>
          </p:par>
        </p:tnLst>
        <p:bldLst>
          <p:bldP spid="5" grpId="1" animBg="1"/>
          <p:bldP spid="11" grpId="1" animBg="1"/>
          <p:bldP spid="8" grpId="1" animBg="1"/>
          <p:bldP spid="13" grpId="1" animBg="1"/>
          <p:bldP spid="16" grpId="1"/>
          <p:bldP spid="17" grpId="1"/>
          <p:bldP spid="18" grpId="1"/>
          <p:bldP spid="19" grpId="1"/>
          <p:bldP spid="19" grpId="2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14</a:t>
            </a:fld>
            <a:endParaRPr lang="ko-KR" altLang="en-US" dirty="0"/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id="{8560FAFE-2720-4BAE-8A77-E72C92374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84933" y="1789765"/>
            <a:ext cx="8123735" cy="4441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4B28FB0-2C8D-499A-9B61-D4B55E349583}"/>
              </a:ext>
            </a:extLst>
          </p:cNvPr>
          <p:cNvSpPr/>
          <p:nvPr/>
        </p:nvSpPr>
        <p:spPr>
          <a:xfrm>
            <a:off x="5821681" y="1661918"/>
            <a:ext cx="4554220" cy="4569739"/>
          </a:xfrm>
          <a:prstGeom prst="roundRect">
            <a:avLst>
              <a:gd name="adj" fmla="val 8580"/>
            </a:avLst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내용 개체 틀 5">
            <a:extLst>
              <a:ext uri="{FF2B5EF4-FFF2-40B4-BE49-F238E27FC236}">
                <a16:creationId xmlns:a16="http://schemas.microsoft.com/office/drawing/2014/main" id="{93C78059-3C0B-4EB7-9E9A-BF52390A8C29}"/>
              </a:ext>
            </a:extLst>
          </p:cNvPr>
          <p:cNvSpPr txBox="1">
            <a:spLocks/>
          </p:cNvSpPr>
          <p:nvPr/>
        </p:nvSpPr>
        <p:spPr>
          <a:xfrm>
            <a:off x="8760741" y="1365790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타임라인 화면</a:t>
            </a: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9B2C0ECB-50F3-4805-9DDB-400CA2C46664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타임라인 화면</a:t>
            </a:r>
            <a:endParaRPr lang="ko-KR" altLang="en-US" spc="-15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19087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6548DEDE-88E8-4FE9-8E03-2E43F5A232F2}"/>
              </a:ext>
            </a:extLst>
          </p:cNvPr>
          <p:cNvSpPr/>
          <p:nvPr/>
        </p:nvSpPr>
        <p:spPr>
          <a:xfrm>
            <a:off x="4676080" y="1428806"/>
            <a:ext cx="1561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a) </a:t>
            </a:r>
            <a:r>
              <a:rPr lang="ko-KR" altLang="en-US" spc="-150" dirty="0"/>
              <a:t>위치 버튼 바</a:t>
            </a:r>
            <a:endParaRPr lang="en-US" altLang="ko-KR" spc="-15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CB270FC-7E95-4D2A-B0F2-C6C2FBF59CAD}"/>
              </a:ext>
            </a:extLst>
          </p:cNvPr>
          <p:cNvSpPr/>
          <p:nvPr/>
        </p:nvSpPr>
        <p:spPr>
          <a:xfrm>
            <a:off x="7338335" y="1418380"/>
            <a:ext cx="13612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b) </a:t>
            </a:r>
            <a:r>
              <a:rPr lang="ko-KR" altLang="en-US" spc="-150" dirty="0"/>
              <a:t>통계 값 바</a:t>
            </a:r>
            <a:endParaRPr lang="en-US" altLang="ko-KR" spc="-15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1CE284E-A633-4905-BB0D-042712F82AF6}"/>
              </a:ext>
            </a:extLst>
          </p:cNvPr>
          <p:cNvSpPr/>
          <p:nvPr/>
        </p:nvSpPr>
        <p:spPr>
          <a:xfrm>
            <a:off x="8562258" y="2110284"/>
            <a:ext cx="1295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c) </a:t>
            </a:r>
            <a:r>
              <a:rPr lang="ko-KR" altLang="en-US" spc="-150" dirty="0"/>
              <a:t>시간대 바</a:t>
            </a:r>
            <a:endParaRPr lang="en-US" altLang="ko-KR" spc="-15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2C1F8AF-1781-4B2E-A8D8-C05918D05CB0}"/>
              </a:ext>
            </a:extLst>
          </p:cNvPr>
          <p:cNvSpPr/>
          <p:nvPr/>
        </p:nvSpPr>
        <p:spPr>
          <a:xfrm>
            <a:off x="8565915" y="2659899"/>
            <a:ext cx="1734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d) </a:t>
            </a:r>
            <a:r>
              <a:rPr lang="ko-KR" altLang="en-US" spc="-150" dirty="0"/>
              <a:t>그래프 </a:t>
            </a:r>
            <a:r>
              <a:rPr lang="ko-KR" altLang="en-US" spc="-150" dirty="0" err="1"/>
              <a:t>출력부</a:t>
            </a:r>
            <a:endParaRPr lang="en-US" altLang="ko-KR" spc="-150" dirty="0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3478CE43-8067-4557-8460-216F5BF69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987" y="2786016"/>
            <a:ext cx="352425" cy="257175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A042F9F-2E1C-4C56-84E5-1932B0ECE9C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4054" y="1775029"/>
            <a:ext cx="219062" cy="159856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75811DFE-F90D-4BC1-B197-1C7D275E708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5099" y="1788008"/>
            <a:ext cx="219063" cy="159857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E622F4A3-4CCB-4075-898B-912E6C965443}"/>
              </a:ext>
            </a:extLst>
          </p:cNvPr>
          <p:cNvSpPr/>
          <p:nvPr/>
        </p:nvSpPr>
        <p:spPr>
          <a:xfrm>
            <a:off x="4533499" y="5739201"/>
            <a:ext cx="2184935" cy="141834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50000">
                <a:schemeClr val="accent4"/>
              </a:gs>
              <a:gs pos="100000">
                <a:schemeClr val="accent6">
                  <a:lumMod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슬라이드 번호 개체 틀 4">
            <a:extLst>
              <a:ext uri="{FF2B5EF4-FFF2-40B4-BE49-F238E27FC236}">
                <a16:creationId xmlns:a16="http://schemas.microsoft.com/office/drawing/2014/main" id="{1A00E710-059D-4ADC-9EF3-DB8A84CDB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7173696A-2A1B-4F6F-B504-FCF8B21B2D46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타임라인 화면</a:t>
            </a:r>
            <a:endParaRPr lang="ko-KR" altLang="en-US" spc="-150" dirty="0">
              <a:latin typeface="+mj-ea"/>
            </a:endParaRPr>
          </a:p>
        </p:txBody>
      </p:sp>
      <p:pic>
        <p:nvPicPr>
          <p:cNvPr id="3" name="그림 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5BCBB4CE-640F-4A2F-B21C-C1AD004926C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508" y="1737791"/>
            <a:ext cx="8121982" cy="4435812"/>
          </a:xfrm>
          <a:prstGeom prst="rect">
            <a:avLst/>
          </a:prstGeom>
        </p:spPr>
      </p:pic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0F3C22DC-B335-412B-A2B6-7AA8CAA2B0FD}"/>
              </a:ext>
            </a:extLst>
          </p:cNvPr>
          <p:cNvSpPr txBox="1">
            <a:spLocks/>
          </p:cNvSpPr>
          <p:nvPr/>
        </p:nvSpPr>
        <p:spPr>
          <a:xfrm>
            <a:off x="8575440" y="4713515"/>
            <a:ext cx="3629027" cy="191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ko-KR" altLang="en-US" sz="1800" spc="-15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E261543E-D001-49AF-A597-2338F3666B41}"/>
              </a:ext>
            </a:extLst>
          </p:cNvPr>
          <p:cNvSpPr/>
          <p:nvPr/>
        </p:nvSpPr>
        <p:spPr>
          <a:xfrm>
            <a:off x="491946" y="1732960"/>
            <a:ext cx="5745779" cy="413164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31CE9E4-CBD1-4CA4-951D-AF29FB7A742C}"/>
              </a:ext>
            </a:extLst>
          </p:cNvPr>
          <p:cNvSpPr/>
          <p:nvPr/>
        </p:nvSpPr>
        <p:spPr>
          <a:xfrm>
            <a:off x="6230093" y="1735152"/>
            <a:ext cx="2332165" cy="413164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83F7DFA-CA76-4C1D-8F69-019A420BB1E1}"/>
              </a:ext>
            </a:extLst>
          </p:cNvPr>
          <p:cNvSpPr/>
          <p:nvPr/>
        </p:nvSpPr>
        <p:spPr>
          <a:xfrm>
            <a:off x="491946" y="2161612"/>
            <a:ext cx="8070312" cy="485007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EA4B85F7-0538-4865-816F-3AAC369F64D6}"/>
              </a:ext>
            </a:extLst>
          </p:cNvPr>
          <p:cNvSpPr/>
          <p:nvPr/>
        </p:nvSpPr>
        <p:spPr>
          <a:xfrm>
            <a:off x="491946" y="2639074"/>
            <a:ext cx="8070312" cy="3571767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3553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36" grpId="0"/>
      <p:bldP spid="23" grpId="0" animBg="1"/>
      <p:bldP spid="24" grpId="0" animBg="1"/>
      <p:bldP spid="25" grpId="0" animBg="1"/>
      <p:bldP spid="2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18_10_19_07_18_49_641">
            <a:hlinkClick r:id="" action="ppaction://media"/>
            <a:extLst>
              <a:ext uri="{FF2B5EF4-FFF2-40B4-BE49-F238E27FC236}">
                <a16:creationId xmlns:a16="http://schemas.microsoft.com/office/drawing/2014/main" id="{1B303DE1-0B7C-46D2-BBFD-13086B7A98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2896" y="1740293"/>
            <a:ext cx="8090079" cy="441652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548DEDE-88E8-4FE9-8E03-2E43F5A232F2}"/>
              </a:ext>
            </a:extLst>
          </p:cNvPr>
          <p:cNvSpPr/>
          <p:nvPr/>
        </p:nvSpPr>
        <p:spPr>
          <a:xfrm>
            <a:off x="4676080" y="1428806"/>
            <a:ext cx="1561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a) </a:t>
            </a:r>
            <a:r>
              <a:rPr lang="ko-KR" altLang="en-US" spc="-150" dirty="0"/>
              <a:t>위치 버튼 바</a:t>
            </a:r>
            <a:endParaRPr lang="en-US" altLang="ko-KR" spc="-150" dirty="0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3478CE43-8067-4557-8460-216F5BF692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0987" y="2786016"/>
            <a:ext cx="352425" cy="257175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A042F9F-2E1C-4C56-84E5-1932B0ECE9C6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4054" y="1775029"/>
            <a:ext cx="219062" cy="159856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75811DFE-F90D-4BC1-B197-1C7D275E708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5099" y="1788008"/>
            <a:ext cx="219063" cy="159857"/>
          </a:xfrm>
          <a:prstGeom prst="rect">
            <a:avLst/>
          </a:prstGeom>
        </p:spPr>
      </p:pic>
      <p:sp>
        <p:nvSpPr>
          <p:cNvPr id="17" name="슬라이드 번호 개체 틀 4">
            <a:extLst>
              <a:ext uri="{FF2B5EF4-FFF2-40B4-BE49-F238E27FC236}">
                <a16:creationId xmlns:a16="http://schemas.microsoft.com/office/drawing/2014/main" id="{1A00E710-059D-4ADC-9EF3-DB8A84CDB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7173696A-2A1B-4F6F-B504-FCF8B21B2D46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타임라인 화면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0F3C22DC-B335-412B-A2B6-7AA8CAA2B0FD}"/>
              </a:ext>
            </a:extLst>
          </p:cNvPr>
          <p:cNvSpPr txBox="1">
            <a:spLocks/>
          </p:cNvSpPr>
          <p:nvPr/>
        </p:nvSpPr>
        <p:spPr>
          <a:xfrm>
            <a:off x="8575440" y="4713515"/>
            <a:ext cx="3629027" cy="191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ko-KR" altLang="en-US" sz="1800" spc="-150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55CDD62C-0A5A-4537-978A-E32EDA150EF8}"/>
              </a:ext>
            </a:extLst>
          </p:cNvPr>
          <p:cNvSpPr/>
          <p:nvPr/>
        </p:nvSpPr>
        <p:spPr>
          <a:xfrm>
            <a:off x="491946" y="1732960"/>
            <a:ext cx="5745779" cy="413164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내용 개체 틀 5">
            <a:extLst>
              <a:ext uri="{FF2B5EF4-FFF2-40B4-BE49-F238E27FC236}">
                <a16:creationId xmlns:a16="http://schemas.microsoft.com/office/drawing/2014/main" id="{EACF67DE-DF6D-49A8-8FC8-5B014356D741}"/>
              </a:ext>
            </a:extLst>
          </p:cNvPr>
          <p:cNvSpPr txBox="1">
            <a:spLocks/>
          </p:cNvSpPr>
          <p:nvPr/>
        </p:nvSpPr>
        <p:spPr>
          <a:xfrm>
            <a:off x="8575441" y="3294898"/>
            <a:ext cx="3616560" cy="3334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b="1" spc="-150" dirty="0"/>
              <a:t>위치 버튼 바</a:t>
            </a:r>
            <a:endParaRPr lang="en-US" altLang="ko-KR" sz="1800" b="1" spc="-15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600" spc="-150" dirty="0"/>
              <a:t>사용자가 원하는 센서의 그래프를        띄울 수 있다</a:t>
            </a:r>
            <a:r>
              <a:rPr lang="en-US" altLang="ko-KR" sz="16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600" spc="-150" dirty="0"/>
              <a:t>그래프는 측정값이 많은 데이터부터   내림차순으로 출력된다</a:t>
            </a:r>
            <a:r>
              <a:rPr lang="en-US" altLang="ko-KR" sz="1600" spc="-150" dirty="0"/>
              <a:t>.</a:t>
            </a:r>
            <a:endParaRPr lang="ko-KR" altLang="en-US" sz="1600" spc="-150" dirty="0"/>
          </a:p>
        </p:txBody>
      </p:sp>
    </p:spTree>
    <p:extLst>
      <p:ext uri="{BB962C8B-B14F-4D97-AF65-F5344CB8AC3E}">
        <p14:creationId xmlns:p14="http://schemas.microsoft.com/office/powerpoint/2010/main" val="89372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녹화_2018_10_19_07_28_55_940">
            <a:hlinkClick r:id="" action="ppaction://media"/>
            <a:extLst>
              <a:ext uri="{FF2B5EF4-FFF2-40B4-BE49-F238E27FC236}">
                <a16:creationId xmlns:a16="http://schemas.microsoft.com/office/drawing/2014/main" id="{825A64F7-62E1-4DFE-A1A2-8F72CEA216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2896" y="1740294"/>
            <a:ext cx="8090080" cy="4416524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3478CE43-8067-4557-8460-216F5BF692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0987" y="2786016"/>
            <a:ext cx="352425" cy="257175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A042F9F-2E1C-4C56-84E5-1932B0ECE9C6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4054" y="1775029"/>
            <a:ext cx="219062" cy="159856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75811DFE-F90D-4BC1-B197-1C7D275E708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5099" y="1788008"/>
            <a:ext cx="219063" cy="159857"/>
          </a:xfrm>
          <a:prstGeom prst="rect">
            <a:avLst/>
          </a:prstGeom>
        </p:spPr>
      </p:pic>
      <p:sp>
        <p:nvSpPr>
          <p:cNvPr id="17" name="슬라이드 번호 개체 틀 4">
            <a:extLst>
              <a:ext uri="{FF2B5EF4-FFF2-40B4-BE49-F238E27FC236}">
                <a16:creationId xmlns:a16="http://schemas.microsoft.com/office/drawing/2014/main" id="{1A00E710-059D-4ADC-9EF3-DB8A84CDB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7173696A-2A1B-4F6F-B504-FCF8B21B2D46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타임라인 화면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0F3C22DC-B335-412B-A2B6-7AA8CAA2B0FD}"/>
              </a:ext>
            </a:extLst>
          </p:cNvPr>
          <p:cNvSpPr txBox="1">
            <a:spLocks/>
          </p:cNvSpPr>
          <p:nvPr/>
        </p:nvSpPr>
        <p:spPr>
          <a:xfrm>
            <a:off x="8575441" y="4713515"/>
            <a:ext cx="3616560" cy="191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altLang="ko-KR" sz="1800" spc="-15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3538D2-C429-47F8-B9EB-692C7FB497A7}"/>
              </a:ext>
            </a:extLst>
          </p:cNvPr>
          <p:cNvSpPr/>
          <p:nvPr/>
        </p:nvSpPr>
        <p:spPr>
          <a:xfrm>
            <a:off x="7338335" y="1418380"/>
            <a:ext cx="13612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b) </a:t>
            </a:r>
            <a:r>
              <a:rPr lang="ko-KR" altLang="en-US" spc="-150" dirty="0"/>
              <a:t>통계 값 바</a:t>
            </a:r>
            <a:endParaRPr lang="en-US" altLang="ko-KR" spc="-150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089C2DE-76CF-45B0-A47A-A30355D5912D}"/>
              </a:ext>
            </a:extLst>
          </p:cNvPr>
          <p:cNvSpPr/>
          <p:nvPr/>
        </p:nvSpPr>
        <p:spPr>
          <a:xfrm>
            <a:off x="6230093" y="1735152"/>
            <a:ext cx="2332165" cy="413164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내용 개체 틀 5">
            <a:extLst>
              <a:ext uri="{FF2B5EF4-FFF2-40B4-BE49-F238E27FC236}">
                <a16:creationId xmlns:a16="http://schemas.microsoft.com/office/drawing/2014/main" id="{7542FD02-4B79-40F1-B3DB-24B11D1907EF}"/>
              </a:ext>
            </a:extLst>
          </p:cNvPr>
          <p:cNvSpPr txBox="1">
            <a:spLocks/>
          </p:cNvSpPr>
          <p:nvPr/>
        </p:nvSpPr>
        <p:spPr>
          <a:xfrm>
            <a:off x="8575440" y="3294897"/>
            <a:ext cx="3616560" cy="3334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b="1" spc="-150" dirty="0"/>
              <a:t>통계 값 바</a:t>
            </a:r>
            <a:endParaRPr lang="en-US" altLang="ko-KR" sz="1800" b="1" spc="-15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600" spc="-150" dirty="0"/>
              <a:t>전체 센서의  연간 통계 값</a:t>
            </a:r>
            <a:r>
              <a:rPr lang="en-US" altLang="ko-KR" sz="1600" spc="-150" dirty="0"/>
              <a:t> (</a:t>
            </a:r>
            <a:r>
              <a:rPr lang="ko-KR" altLang="en-US" sz="1600" spc="-150" dirty="0"/>
              <a:t>최소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최대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평균</a:t>
            </a:r>
            <a:r>
              <a:rPr lang="en-US" altLang="ko-KR" sz="1600" spc="-150" dirty="0"/>
              <a:t>,  </a:t>
            </a:r>
            <a:r>
              <a:rPr lang="ko-KR" altLang="en-US" sz="1600" spc="-150" dirty="0" err="1"/>
              <a:t>중간값</a:t>
            </a:r>
            <a:r>
              <a:rPr lang="en-US" altLang="ko-KR" sz="1600" spc="-150" dirty="0"/>
              <a:t>) </a:t>
            </a:r>
            <a:r>
              <a:rPr lang="ko-KR" altLang="en-US" sz="1600" spc="-150" dirty="0"/>
              <a:t>을 각 센서 데이터와      비교할 수 있다</a:t>
            </a:r>
            <a:r>
              <a:rPr lang="en-US" altLang="ko-KR" sz="1600" spc="-1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31019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제목 없">
            <a:hlinkClick r:id="" action="ppaction://media"/>
            <a:extLst>
              <a:ext uri="{FF2B5EF4-FFF2-40B4-BE49-F238E27FC236}">
                <a16:creationId xmlns:a16="http://schemas.microsoft.com/office/drawing/2014/main" id="{E609D326-BA84-47DA-A069-3BDA3080A1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472" b="1473"/>
          <a:stretch/>
        </p:blipFill>
        <p:spPr>
          <a:xfrm>
            <a:off x="450773" y="1775029"/>
            <a:ext cx="8124668" cy="438979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3478CE43-8067-4557-8460-216F5BF692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0987" y="2786016"/>
            <a:ext cx="352425" cy="257175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A042F9F-2E1C-4C56-84E5-1932B0ECE9C6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4054" y="1775029"/>
            <a:ext cx="219062" cy="159856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75811DFE-F90D-4BC1-B197-1C7D275E708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5099" y="1788008"/>
            <a:ext cx="219063" cy="159857"/>
          </a:xfrm>
          <a:prstGeom prst="rect">
            <a:avLst/>
          </a:prstGeom>
        </p:spPr>
      </p:pic>
      <p:sp>
        <p:nvSpPr>
          <p:cNvPr id="17" name="슬라이드 번호 개체 틀 4">
            <a:extLst>
              <a:ext uri="{FF2B5EF4-FFF2-40B4-BE49-F238E27FC236}">
                <a16:creationId xmlns:a16="http://schemas.microsoft.com/office/drawing/2014/main" id="{1A00E710-059D-4ADC-9EF3-DB8A84CDB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7173696A-2A1B-4F6F-B504-FCF8B21B2D46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타임라인 화면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0F3C22DC-B335-412B-A2B6-7AA8CAA2B0FD}"/>
              </a:ext>
            </a:extLst>
          </p:cNvPr>
          <p:cNvSpPr txBox="1">
            <a:spLocks/>
          </p:cNvSpPr>
          <p:nvPr/>
        </p:nvSpPr>
        <p:spPr>
          <a:xfrm>
            <a:off x="8575441" y="3294898"/>
            <a:ext cx="3616560" cy="3334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b="1" spc="-150" dirty="0"/>
              <a:t>시간대 바</a:t>
            </a:r>
            <a:endParaRPr lang="en-US" altLang="ko-KR" sz="1800" b="1" spc="-15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600" spc="-150" dirty="0"/>
              <a:t>시간대 바의 각 지점은 측정 시간을     의미한다</a:t>
            </a:r>
            <a:r>
              <a:rPr lang="en-US" altLang="ko-KR" sz="16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600" spc="-150" dirty="0"/>
              <a:t>해당 시간에 커서를 올리면</a:t>
            </a:r>
            <a:r>
              <a:rPr lang="en-US" altLang="ko-KR" sz="1600" spc="-150" dirty="0"/>
              <a:t>,</a:t>
            </a:r>
            <a:r>
              <a:rPr lang="ko-KR" altLang="en-US" sz="1600" spc="-150" dirty="0"/>
              <a:t>                     통계 값과 비교했을 때 가장 비정상적인 값을 측정한 센서와 데이터 그래프가    아래에 표시된다</a:t>
            </a:r>
            <a:r>
              <a:rPr lang="en-US" altLang="ko-KR" sz="16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600" spc="-150" dirty="0"/>
              <a:t>사용자가 원하는 시간대를 클릭하면</a:t>
            </a:r>
            <a:r>
              <a:rPr lang="en-US" altLang="ko-KR" sz="1600" spc="-150" dirty="0"/>
              <a:t>,</a:t>
            </a:r>
            <a:r>
              <a:rPr lang="ko-KR" altLang="en-US" sz="1600" spc="-150" dirty="0"/>
              <a:t>    해당 시간대에 세로선이 그어지고</a:t>
            </a:r>
            <a:r>
              <a:rPr lang="en-US" altLang="ko-KR" sz="1600" spc="-150" dirty="0"/>
              <a:t>      </a:t>
            </a:r>
            <a:r>
              <a:rPr lang="ko-KR" altLang="en-US" sz="1600" spc="-150" dirty="0"/>
              <a:t> 그래프 표시부와 지도 화면이 갱신된다</a:t>
            </a:r>
            <a:r>
              <a:rPr lang="en-US" altLang="ko-KR" sz="16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ko-KR" sz="1600" spc="-15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18DFE15-ECF5-4119-BAB9-F9672BD21DBD}"/>
              </a:ext>
            </a:extLst>
          </p:cNvPr>
          <p:cNvSpPr/>
          <p:nvPr/>
        </p:nvSpPr>
        <p:spPr>
          <a:xfrm>
            <a:off x="8562258" y="2110284"/>
            <a:ext cx="1295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c) </a:t>
            </a:r>
            <a:r>
              <a:rPr lang="ko-KR" altLang="en-US" spc="-150" dirty="0"/>
              <a:t>시간대 바</a:t>
            </a:r>
            <a:endParaRPr lang="en-US" altLang="ko-KR" spc="-150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B5E5AD4-EA20-453C-A5A2-1A5795482169}"/>
              </a:ext>
            </a:extLst>
          </p:cNvPr>
          <p:cNvSpPr/>
          <p:nvPr/>
        </p:nvSpPr>
        <p:spPr>
          <a:xfrm>
            <a:off x="491946" y="2161612"/>
            <a:ext cx="8070312" cy="485007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EC6E488-E208-4485-9BB0-B237B3D4B5FC}"/>
              </a:ext>
            </a:extLst>
          </p:cNvPr>
          <p:cNvSpPr/>
          <p:nvPr/>
        </p:nvSpPr>
        <p:spPr>
          <a:xfrm>
            <a:off x="8889732" y="2479616"/>
            <a:ext cx="2184935" cy="141834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50000">
                <a:schemeClr val="accent4"/>
              </a:gs>
              <a:gs pos="100000">
                <a:schemeClr val="accent6">
                  <a:lumMod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0272131-F9AF-45CB-9B10-99EF6D126265}"/>
              </a:ext>
            </a:extLst>
          </p:cNvPr>
          <p:cNvSpPr/>
          <p:nvPr/>
        </p:nvSpPr>
        <p:spPr>
          <a:xfrm>
            <a:off x="8782831" y="2598197"/>
            <a:ext cx="23968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spc="-150" dirty="0"/>
              <a:t>비정상                                        정상</a:t>
            </a:r>
            <a:endParaRPr lang="en-US" altLang="ko-KR" sz="1400" spc="-150" dirty="0"/>
          </a:p>
        </p:txBody>
      </p:sp>
    </p:spTree>
    <p:extLst>
      <p:ext uri="{BB962C8B-B14F-4D97-AF65-F5344CB8AC3E}">
        <p14:creationId xmlns:p14="http://schemas.microsoft.com/office/powerpoint/2010/main" val="1589196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19</a:t>
            </a:fld>
            <a:endParaRPr lang="ko-KR" altLang="en-US" dirty="0"/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id="{8560FAFE-2720-4BAE-8A77-E72C92374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84933" y="1789765"/>
            <a:ext cx="8123735" cy="4441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55AAD9C-E932-4CA0-91D8-75C3E953581B}"/>
              </a:ext>
            </a:extLst>
          </p:cNvPr>
          <p:cNvSpPr/>
          <p:nvPr/>
        </p:nvSpPr>
        <p:spPr>
          <a:xfrm>
            <a:off x="1930399" y="3970778"/>
            <a:ext cx="3903981" cy="2222780"/>
          </a:xfrm>
          <a:prstGeom prst="roundRect">
            <a:avLst>
              <a:gd name="adj" fmla="val 11313"/>
            </a:avLst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내용 개체 틀 5">
            <a:extLst>
              <a:ext uri="{FF2B5EF4-FFF2-40B4-BE49-F238E27FC236}">
                <a16:creationId xmlns:a16="http://schemas.microsoft.com/office/drawing/2014/main" id="{9300D914-DADF-4DDF-9065-0C1794DE0522}"/>
              </a:ext>
            </a:extLst>
          </p:cNvPr>
          <p:cNvSpPr txBox="1">
            <a:spLocks/>
          </p:cNvSpPr>
          <p:nvPr/>
        </p:nvSpPr>
        <p:spPr>
          <a:xfrm>
            <a:off x="4757355" y="6173488"/>
            <a:ext cx="522484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비교 화면</a:t>
            </a: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9B2C0ECB-50F3-4805-9DDB-400CA2C46664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비교 화면</a:t>
            </a:r>
            <a:endParaRPr lang="ko-KR" altLang="en-US" spc="-15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20835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0FB88B-956D-4686-B225-EB920FF61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71" y="306859"/>
            <a:ext cx="10515600" cy="1325563"/>
          </a:xfrm>
        </p:spPr>
        <p:txBody>
          <a:bodyPr/>
          <a:lstStyle/>
          <a:p>
            <a:r>
              <a:rPr lang="ko-KR" altLang="en-US" b="1" spc="-150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DBB5FB-6310-43B4-9F8A-DADB51199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736" y="1709449"/>
            <a:ext cx="10515600" cy="343910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ko-KR" altLang="en-US" spc="-150" dirty="0"/>
              <a:t>서론</a:t>
            </a:r>
            <a:endParaRPr lang="en-US" altLang="ko-KR" spc="-15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pc="-150" dirty="0"/>
              <a:t>설계 목표</a:t>
            </a:r>
            <a:endParaRPr lang="en-US" altLang="ko-KR" spc="-15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pc="-150" dirty="0"/>
              <a:t>분석 과제</a:t>
            </a:r>
            <a:endParaRPr lang="en-US" altLang="ko-KR" spc="-15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pc="-150" dirty="0"/>
              <a:t>시스템 개요</a:t>
            </a:r>
            <a:endParaRPr lang="en-US" altLang="ko-KR" spc="-15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pc="-150" dirty="0"/>
              <a:t>사례 분석</a:t>
            </a:r>
            <a:endParaRPr lang="en-US" altLang="ko-KR" spc="-15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pc="-150" dirty="0"/>
              <a:t>결론</a:t>
            </a:r>
            <a:endParaRPr lang="en-US" altLang="ko-KR" spc="-150" dirty="0"/>
          </a:p>
          <a:p>
            <a:endParaRPr lang="en-US" altLang="ko-KR" spc="-15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D7673E-538E-42E4-B374-9B888B576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1543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40B43858-759C-44D3-8F5C-E1790B3AD73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128" y="1951134"/>
            <a:ext cx="7010400" cy="4051999"/>
          </a:xfrm>
          <a:prstGeom prst="rect">
            <a:avLst/>
          </a:prstGeom>
        </p:spPr>
      </p:pic>
      <p:sp>
        <p:nvSpPr>
          <p:cNvPr id="8" name="슬라이드 번호 개체 틀 4">
            <a:extLst>
              <a:ext uri="{FF2B5EF4-FFF2-40B4-BE49-F238E27FC236}">
                <a16:creationId xmlns:a16="http://schemas.microsoft.com/office/drawing/2014/main" id="{622FA992-8B4E-4C6C-BA8C-A6F5E876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0270CC91-1C44-42BE-8813-E8857DD3C66E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비교 화면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9EDE311-67B9-4C26-BB86-29D72EAFD322}"/>
              </a:ext>
            </a:extLst>
          </p:cNvPr>
          <p:cNvSpPr/>
          <p:nvPr/>
        </p:nvSpPr>
        <p:spPr>
          <a:xfrm>
            <a:off x="550128" y="1951134"/>
            <a:ext cx="5649950" cy="4051998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3C259DB-EC99-4FE4-857F-B2C0BF3EAC60}"/>
              </a:ext>
            </a:extLst>
          </p:cNvPr>
          <p:cNvSpPr/>
          <p:nvPr/>
        </p:nvSpPr>
        <p:spPr>
          <a:xfrm>
            <a:off x="6233531" y="1951134"/>
            <a:ext cx="1360450" cy="4051998"/>
          </a:xfrm>
          <a:prstGeom prst="roundRect">
            <a:avLst>
              <a:gd name="adj" fmla="val 4187"/>
            </a:avLst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내용 개체 틀 5">
            <a:extLst>
              <a:ext uri="{FF2B5EF4-FFF2-40B4-BE49-F238E27FC236}">
                <a16:creationId xmlns:a16="http://schemas.microsoft.com/office/drawing/2014/main" id="{E6713E51-BB9C-4F24-9345-42AF59C9B363}"/>
              </a:ext>
            </a:extLst>
          </p:cNvPr>
          <p:cNvSpPr txBox="1">
            <a:spLocks/>
          </p:cNvSpPr>
          <p:nvPr/>
        </p:nvSpPr>
        <p:spPr>
          <a:xfrm>
            <a:off x="7802781" y="6003132"/>
            <a:ext cx="3557848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altLang="ko-KR" sz="1800" spc="-15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AE70301-7BE9-4753-BBE2-418945204F0C}"/>
              </a:ext>
            </a:extLst>
          </p:cNvPr>
          <p:cNvSpPr/>
          <p:nvPr/>
        </p:nvSpPr>
        <p:spPr>
          <a:xfrm>
            <a:off x="341328" y="1602104"/>
            <a:ext cx="1771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a) </a:t>
            </a:r>
            <a:r>
              <a:rPr lang="ko-KR" altLang="en-US" spc="-150" dirty="0"/>
              <a:t>세부 비교 화면</a:t>
            </a:r>
            <a:endParaRPr lang="en-US" altLang="ko-KR" spc="-15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6FED17A-519A-4A18-8969-3D5ABB07F617}"/>
              </a:ext>
            </a:extLst>
          </p:cNvPr>
          <p:cNvSpPr/>
          <p:nvPr/>
        </p:nvSpPr>
        <p:spPr>
          <a:xfrm>
            <a:off x="6024730" y="1597528"/>
            <a:ext cx="1778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pc="-150" dirty="0"/>
              <a:t>b) </a:t>
            </a:r>
            <a:r>
              <a:rPr lang="ko-KR" altLang="en-US" spc="-150" dirty="0"/>
              <a:t>비교 화면 목록</a:t>
            </a:r>
            <a:endParaRPr lang="en-US" altLang="ko-KR" spc="-150" dirty="0"/>
          </a:p>
        </p:txBody>
      </p:sp>
      <p:sp>
        <p:nvSpPr>
          <p:cNvPr id="16" name="내용 개체 틀 5">
            <a:extLst>
              <a:ext uri="{FF2B5EF4-FFF2-40B4-BE49-F238E27FC236}">
                <a16:creationId xmlns:a16="http://schemas.microsoft.com/office/drawing/2014/main" id="{D50F22CB-C0E5-46E4-9AB5-18556C4E9253}"/>
              </a:ext>
            </a:extLst>
          </p:cNvPr>
          <p:cNvSpPr txBox="1">
            <a:spLocks/>
          </p:cNvSpPr>
          <p:nvPr/>
        </p:nvSpPr>
        <p:spPr>
          <a:xfrm>
            <a:off x="7627434" y="4114800"/>
            <a:ext cx="4393581" cy="2098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altLang="ko-KR" sz="1800" spc="-150" dirty="0"/>
          </a:p>
        </p:txBody>
      </p:sp>
    </p:spTree>
    <p:extLst>
      <p:ext uri="{BB962C8B-B14F-4D97-AF65-F5344CB8AC3E}">
        <p14:creationId xmlns:p14="http://schemas.microsoft.com/office/powerpoint/2010/main" val="276408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4">
            <a:extLst>
              <a:ext uri="{FF2B5EF4-FFF2-40B4-BE49-F238E27FC236}">
                <a16:creationId xmlns:a16="http://schemas.microsoft.com/office/drawing/2014/main" id="{622FA992-8B4E-4C6C-BA8C-A6F5E876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0270CC91-1C44-42BE-8813-E8857DD3C66E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비교 화면</a:t>
            </a:r>
            <a:endParaRPr lang="ko-KR" altLang="en-US" spc="-150" dirty="0">
              <a:latin typeface="+mj-ea"/>
            </a:endParaRPr>
          </a:p>
        </p:txBody>
      </p:sp>
      <p:pic>
        <p:nvPicPr>
          <p:cNvPr id="2" name="녹화_2018_10_19_08_05_19_245">
            <a:hlinkClick r:id="" action="ppaction://media"/>
            <a:extLst>
              <a:ext uri="{FF2B5EF4-FFF2-40B4-BE49-F238E27FC236}">
                <a16:creationId xmlns:a16="http://schemas.microsoft.com/office/drawing/2014/main" id="{4BB19C71-99FB-4840-B3E7-4FB601D9C7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0127" y="1951134"/>
            <a:ext cx="7010400" cy="4064000"/>
          </a:xfrm>
          <a:prstGeom prst="rect">
            <a:avLst/>
          </a:prstGeom>
        </p:spPr>
      </p:pic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51442F6D-EB4B-48CC-9E1C-75DFDA8CEB72}"/>
              </a:ext>
            </a:extLst>
          </p:cNvPr>
          <p:cNvSpPr txBox="1">
            <a:spLocks/>
          </p:cNvSpPr>
          <p:nvPr/>
        </p:nvSpPr>
        <p:spPr>
          <a:xfrm>
            <a:off x="7426712" y="4114800"/>
            <a:ext cx="4616605" cy="2098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원하는 지역</a:t>
            </a:r>
            <a:r>
              <a:rPr lang="en-US" altLang="ko-KR" sz="1800" spc="-150" dirty="0"/>
              <a:t>, </a:t>
            </a:r>
            <a:r>
              <a:rPr lang="ko-KR" altLang="en-US" sz="1800" spc="-150" dirty="0"/>
              <a:t>시간</a:t>
            </a:r>
            <a:r>
              <a:rPr lang="en-US" altLang="ko-KR" sz="1800" spc="-150" dirty="0"/>
              <a:t>, </a:t>
            </a:r>
            <a:r>
              <a:rPr lang="ko-KR" altLang="en-US" sz="1800" spc="-150" dirty="0"/>
              <a:t>측정 데이터별 센서 데이터 </a:t>
            </a:r>
            <a:r>
              <a:rPr lang="en-US" altLang="ko-KR" sz="1800" spc="-150" dirty="0"/>
              <a:t>2</a:t>
            </a:r>
            <a:r>
              <a:rPr lang="ko-KR" altLang="en-US" sz="1800" spc="-150" dirty="0"/>
              <a:t>가지를 심층적으로 비교할 수 있다</a:t>
            </a:r>
            <a:r>
              <a:rPr lang="en-US" altLang="ko-KR" sz="18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추가된 일련 중 </a:t>
            </a:r>
            <a:r>
              <a:rPr lang="en-US" altLang="ko-KR" sz="1800" spc="-150" dirty="0"/>
              <a:t>2</a:t>
            </a:r>
            <a:r>
              <a:rPr lang="ko-KR" altLang="en-US" sz="1800" spc="-150" dirty="0"/>
              <a:t>가지를 선택해 그래프의 형태</a:t>
            </a:r>
            <a:r>
              <a:rPr lang="en-US" altLang="ko-KR" sz="1800" spc="-150" dirty="0"/>
              <a:t>, </a:t>
            </a:r>
            <a:r>
              <a:rPr lang="ko-KR" altLang="en-US" sz="1800" spc="-150" dirty="0"/>
              <a:t>측정값 등을 비교할 수 있다</a:t>
            </a:r>
            <a:r>
              <a:rPr lang="en-US" altLang="ko-KR" sz="1800" spc="-150" dirty="0"/>
              <a:t>.</a:t>
            </a:r>
          </a:p>
          <a:p>
            <a:pPr marL="457200" lvl="1" indent="0">
              <a:buNone/>
            </a:pPr>
            <a:r>
              <a:rPr lang="ko-KR" altLang="en-US" sz="1400" spc="-150" dirty="0"/>
              <a:t>가로 축인 측정 시간</a:t>
            </a:r>
            <a:r>
              <a:rPr lang="en-US" altLang="ko-KR" sz="1400" spc="-150" dirty="0"/>
              <a:t>, </a:t>
            </a:r>
            <a:r>
              <a:rPr lang="ko-KR" altLang="en-US" sz="1400" spc="-150" dirty="0"/>
              <a:t>세로 축인 측정값 규모를 사용자의 마우스 입력에 따라 변경하면서 데이터 분석 가능</a:t>
            </a:r>
            <a:endParaRPr lang="en-US" altLang="ko-KR" sz="1400" spc="-150" dirty="0"/>
          </a:p>
          <a:p>
            <a:pPr>
              <a:buFont typeface="Wingdings" panose="05000000000000000000" pitchFamily="2" charset="2"/>
              <a:buChar char="Ø"/>
            </a:pPr>
            <a:endParaRPr lang="en-US" altLang="ko-KR" sz="1800" spc="-150" dirty="0"/>
          </a:p>
        </p:txBody>
      </p:sp>
    </p:spTree>
    <p:extLst>
      <p:ext uri="{BB962C8B-B14F-4D97-AF65-F5344CB8AC3E}">
        <p14:creationId xmlns:p14="http://schemas.microsoft.com/office/powerpoint/2010/main" val="121811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22</a:t>
            </a:fld>
            <a:endParaRPr lang="ko-KR" altLang="en-US" dirty="0"/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id="{8560FAFE-2720-4BAE-8A77-E72C92374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1840" y="1812937"/>
            <a:ext cx="8123735" cy="4441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4B28FB0-2C8D-499A-9B61-D4B55E349583}"/>
              </a:ext>
            </a:extLst>
          </p:cNvPr>
          <p:cNvSpPr/>
          <p:nvPr/>
        </p:nvSpPr>
        <p:spPr>
          <a:xfrm>
            <a:off x="4288588" y="1749013"/>
            <a:ext cx="4554220" cy="4505816"/>
          </a:xfrm>
          <a:prstGeom prst="roundRect">
            <a:avLst>
              <a:gd name="adj" fmla="val 8580"/>
            </a:avLst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3C3642B-6286-40D3-8A92-D7F611D354FD}"/>
              </a:ext>
            </a:extLst>
          </p:cNvPr>
          <p:cNvSpPr/>
          <p:nvPr/>
        </p:nvSpPr>
        <p:spPr>
          <a:xfrm>
            <a:off x="384606" y="1749013"/>
            <a:ext cx="3903981" cy="2244937"/>
          </a:xfrm>
          <a:prstGeom prst="roundRect">
            <a:avLst>
              <a:gd name="adj" fmla="val 11313"/>
            </a:avLst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래픽 12" descr="오른쪽을 가리키는 검지 ">
            <a:extLst>
              <a:ext uri="{FF2B5EF4-FFF2-40B4-BE49-F238E27FC236}">
                <a16:creationId xmlns:a16="http://schemas.microsoft.com/office/drawing/2014/main" id="{ACAB2CCD-56A0-4FF6-9E33-A97E4453264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4990535" y="2172610"/>
            <a:ext cx="475140" cy="475140"/>
          </a:xfrm>
          <a:prstGeom prst="rect">
            <a:avLst/>
          </a:prstGeom>
        </p:spPr>
      </p:pic>
      <p:sp>
        <p:nvSpPr>
          <p:cNvPr id="17" name="화살표: 왼쪽/오른쪽 16">
            <a:extLst>
              <a:ext uri="{FF2B5EF4-FFF2-40B4-BE49-F238E27FC236}">
                <a16:creationId xmlns:a16="http://schemas.microsoft.com/office/drawing/2014/main" id="{1E8632EC-0F7B-4C58-84AE-C985DB383336}"/>
              </a:ext>
            </a:extLst>
          </p:cNvPr>
          <p:cNvSpPr/>
          <p:nvPr/>
        </p:nvSpPr>
        <p:spPr>
          <a:xfrm>
            <a:off x="2456008" y="1981233"/>
            <a:ext cx="468600" cy="314606"/>
          </a:xfrm>
          <a:prstGeom prst="leftRightArrow">
            <a:avLst>
              <a:gd name="adj1" fmla="val 25435"/>
              <a:gd name="adj2" fmla="val 3280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A9CF04C-610E-4573-AB25-37F37945DB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7086" y="3625068"/>
            <a:ext cx="457267" cy="333681"/>
          </a:xfrm>
          <a:prstGeom prst="rect">
            <a:avLst/>
          </a:prstGeom>
        </p:spPr>
      </p:pic>
      <p:sp>
        <p:nvSpPr>
          <p:cNvPr id="3" name="화살표: 왼쪽/오른쪽 2">
            <a:extLst>
              <a:ext uri="{FF2B5EF4-FFF2-40B4-BE49-F238E27FC236}">
                <a16:creationId xmlns:a16="http://schemas.microsoft.com/office/drawing/2014/main" id="{0651138C-DFA2-444D-A20A-787C471FC69C}"/>
              </a:ext>
            </a:extLst>
          </p:cNvPr>
          <p:cNvSpPr/>
          <p:nvPr/>
        </p:nvSpPr>
        <p:spPr>
          <a:xfrm>
            <a:off x="3844153" y="3373201"/>
            <a:ext cx="660400" cy="461805"/>
          </a:xfrm>
          <a:prstGeom prst="leftRightArrow">
            <a:avLst>
              <a:gd name="adj1" fmla="val 25435"/>
              <a:gd name="adj2" fmla="val 3280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2400440-0095-4E96-9B70-4B64D2DC89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2040" y="5784650"/>
            <a:ext cx="557447" cy="27844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F26272B-54FD-410D-B768-A882426626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0554" y="5820684"/>
            <a:ext cx="352425" cy="257175"/>
          </a:xfrm>
          <a:prstGeom prst="rect">
            <a:avLst/>
          </a:prstGeom>
        </p:spPr>
      </p:pic>
      <p:sp>
        <p:nvSpPr>
          <p:cNvPr id="20" name="내용 개체 틀 5">
            <a:extLst>
              <a:ext uri="{FF2B5EF4-FFF2-40B4-BE49-F238E27FC236}">
                <a16:creationId xmlns:a16="http://schemas.microsoft.com/office/drawing/2014/main" id="{A5872B5A-2B4F-4E34-BF2A-62F7DBBE5376}"/>
              </a:ext>
            </a:extLst>
          </p:cNvPr>
          <p:cNvSpPr txBox="1">
            <a:spLocks/>
          </p:cNvSpPr>
          <p:nvPr/>
        </p:nvSpPr>
        <p:spPr>
          <a:xfrm>
            <a:off x="4651810" y="2248808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1)</a:t>
            </a:r>
            <a:endParaRPr lang="ko-KR" altLang="en-US" sz="1800" dirty="0"/>
          </a:p>
        </p:txBody>
      </p:sp>
      <p:sp>
        <p:nvSpPr>
          <p:cNvPr id="21" name="내용 개체 틀 5">
            <a:extLst>
              <a:ext uri="{FF2B5EF4-FFF2-40B4-BE49-F238E27FC236}">
                <a16:creationId xmlns:a16="http://schemas.microsoft.com/office/drawing/2014/main" id="{766B8A17-FD08-4AA6-BD62-B351C2020988}"/>
              </a:ext>
            </a:extLst>
          </p:cNvPr>
          <p:cNvSpPr txBox="1">
            <a:spLocks/>
          </p:cNvSpPr>
          <p:nvPr/>
        </p:nvSpPr>
        <p:spPr>
          <a:xfrm>
            <a:off x="3444005" y="3403527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2)</a:t>
            </a:r>
            <a:endParaRPr lang="ko-KR" altLang="en-US" sz="1800" dirty="0"/>
          </a:p>
        </p:txBody>
      </p:sp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C9587B36-4C79-4027-B8AF-E912DC6893F8}"/>
              </a:ext>
            </a:extLst>
          </p:cNvPr>
          <p:cNvSpPr txBox="1">
            <a:spLocks/>
          </p:cNvSpPr>
          <p:nvPr/>
        </p:nvSpPr>
        <p:spPr>
          <a:xfrm>
            <a:off x="1131472" y="2138536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3)</a:t>
            </a:r>
            <a:endParaRPr lang="ko-KR" altLang="en-US" sz="1800" dirty="0"/>
          </a:p>
        </p:txBody>
      </p:sp>
      <p:sp>
        <p:nvSpPr>
          <p:cNvPr id="27" name="내용 개체 틀 5">
            <a:extLst>
              <a:ext uri="{FF2B5EF4-FFF2-40B4-BE49-F238E27FC236}">
                <a16:creationId xmlns:a16="http://schemas.microsoft.com/office/drawing/2014/main" id="{970B9F06-EB78-4835-BA57-591E8516F349}"/>
              </a:ext>
            </a:extLst>
          </p:cNvPr>
          <p:cNvSpPr txBox="1">
            <a:spLocks/>
          </p:cNvSpPr>
          <p:nvPr/>
        </p:nvSpPr>
        <p:spPr>
          <a:xfrm>
            <a:off x="8697352" y="4097023"/>
            <a:ext cx="3494648" cy="2840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spc="-150" dirty="0"/>
              <a:t>        타임라인 화면 </a:t>
            </a:r>
            <a:r>
              <a:rPr lang="en-US" altLang="ko-KR" sz="1800" b="1" spc="-150" dirty="0">
                <a:ea typeface="Tahoma" panose="020B0604030504040204" pitchFamily="34" charset="0"/>
              </a:rPr>
              <a:t>↔</a:t>
            </a:r>
            <a:r>
              <a:rPr lang="en-US" altLang="ko-KR" sz="1800" b="1" spc="-150" dirty="0"/>
              <a:t> </a:t>
            </a:r>
            <a:r>
              <a:rPr lang="ko-KR" altLang="en-US" sz="1800" b="1" spc="-150" dirty="0"/>
              <a:t>지도 화면</a:t>
            </a:r>
            <a:endParaRPr lang="en-US" altLang="ko-KR" sz="1800" b="1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사용자가 분석하고자 하는 시간대 선택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해당 시간대의 데이터로 지도 화면 갱신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사용자가 자세히 분석하고자 하는 지역의 파이차트 선택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해당 지역의 센서 데이터 표 갱신</a:t>
            </a:r>
            <a:endParaRPr lang="en-US" altLang="ko-KR" sz="1400" spc="-150" dirty="0"/>
          </a:p>
        </p:txBody>
      </p:sp>
      <p:pic>
        <p:nvPicPr>
          <p:cNvPr id="28" name="그래픽 27" descr="오른쪽을 가리키는 검지 ">
            <a:extLst>
              <a:ext uri="{FF2B5EF4-FFF2-40B4-BE49-F238E27FC236}">
                <a16:creationId xmlns:a16="http://schemas.microsoft.com/office/drawing/2014/main" id="{4866352F-C2DD-4A28-916F-948BA9F3892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1551240" y="2162206"/>
            <a:ext cx="475140" cy="475140"/>
          </a:xfrm>
          <a:prstGeom prst="rect">
            <a:avLst/>
          </a:prstGeom>
        </p:spPr>
      </p:pic>
      <p:sp>
        <p:nvSpPr>
          <p:cNvPr id="29" name="내용 개체 틀 5">
            <a:extLst>
              <a:ext uri="{FF2B5EF4-FFF2-40B4-BE49-F238E27FC236}">
                <a16:creationId xmlns:a16="http://schemas.microsoft.com/office/drawing/2014/main" id="{32D10C63-DE1C-47CD-BBE0-D84148E233BE}"/>
              </a:ext>
            </a:extLst>
          </p:cNvPr>
          <p:cNvSpPr txBox="1">
            <a:spLocks/>
          </p:cNvSpPr>
          <p:nvPr/>
        </p:nvSpPr>
        <p:spPr>
          <a:xfrm>
            <a:off x="2073481" y="1830047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4)</a:t>
            </a:r>
            <a:endParaRPr lang="ko-KR" altLang="en-US" sz="1800" dirty="0"/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AE54B906-E1C7-422E-8666-C96871BC5B11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시각화 분석 과정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24" name="내용 개체 틀 5">
            <a:extLst>
              <a:ext uri="{FF2B5EF4-FFF2-40B4-BE49-F238E27FC236}">
                <a16:creationId xmlns:a16="http://schemas.microsoft.com/office/drawing/2014/main" id="{1A2C14E5-D75F-45A0-8B8B-B24A0B06DEF0}"/>
              </a:ext>
            </a:extLst>
          </p:cNvPr>
          <p:cNvSpPr txBox="1">
            <a:spLocks/>
          </p:cNvSpPr>
          <p:nvPr/>
        </p:nvSpPr>
        <p:spPr>
          <a:xfrm>
            <a:off x="340900" y="3972537"/>
            <a:ext cx="522484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지도 화면</a:t>
            </a:r>
          </a:p>
        </p:txBody>
      </p:sp>
      <p:sp>
        <p:nvSpPr>
          <p:cNvPr id="25" name="내용 개체 틀 5">
            <a:extLst>
              <a:ext uri="{FF2B5EF4-FFF2-40B4-BE49-F238E27FC236}">
                <a16:creationId xmlns:a16="http://schemas.microsoft.com/office/drawing/2014/main" id="{9B19CCF8-5478-4937-99C8-428024E81D4D}"/>
              </a:ext>
            </a:extLst>
          </p:cNvPr>
          <p:cNvSpPr txBox="1">
            <a:spLocks/>
          </p:cNvSpPr>
          <p:nvPr/>
        </p:nvSpPr>
        <p:spPr>
          <a:xfrm>
            <a:off x="4295231" y="6206349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타임라인 화면</a:t>
            </a:r>
          </a:p>
        </p:txBody>
      </p:sp>
    </p:spTree>
    <p:extLst>
      <p:ext uri="{BB962C8B-B14F-4D97-AF65-F5344CB8AC3E}">
        <p14:creationId xmlns:p14="http://schemas.microsoft.com/office/powerpoint/2010/main" val="2432004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" grpId="0" animBg="1"/>
      <p:bldP spid="20" grpId="0"/>
      <p:bldP spid="21" grpId="0"/>
      <p:bldP spid="22" grpId="0"/>
      <p:bldP spid="2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제목 없음 1">
            <a:hlinkClick r:id="" action="ppaction://media"/>
            <a:extLst>
              <a:ext uri="{FF2B5EF4-FFF2-40B4-BE49-F238E27FC236}">
                <a16:creationId xmlns:a16="http://schemas.microsoft.com/office/drawing/2014/main" id="{D9D6653D-5DE5-4E66-8760-1BF1C31F49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책갈피 1" time="3272.6616"/>
                    <p14:bmk name="책갈피 2" time="5565.3333"/>
                    <p14:bmk name="책갈피 3" time="7681.997"/>
                    <p14:bmk name="책갈피 4" time="8821.9745"/>
                  </p14:bmkLst>
                </p14:media>
              </p:ext>
            </p:extLst>
          </p:nvPr>
        </p:nvPicPr>
        <p:blipFill rotWithShape="1">
          <a:blip r:embed="rId5"/>
          <a:srcRect t="3349" b="3865"/>
          <a:stretch/>
        </p:blipFill>
        <p:spPr>
          <a:xfrm>
            <a:off x="548879" y="1841198"/>
            <a:ext cx="8138879" cy="424781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10" name="내용 개체 틀 5">
            <a:extLst>
              <a:ext uri="{FF2B5EF4-FFF2-40B4-BE49-F238E27FC236}">
                <a16:creationId xmlns:a16="http://schemas.microsoft.com/office/drawing/2014/main" id="{4B8097AB-047E-4416-AB01-F8AD3111D424}"/>
              </a:ext>
            </a:extLst>
          </p:cNvPr>
          <p:cNvSpPr txBox="1">
            <a:spLocks/>
          </p:cNvSpPr>
          <p:nvPr/>
        </p:nvSpPr>
        <p:spPr>
          <a:xfrm>
            <a:off x="340900" y="3972537"/>
            <a:ext cx="522484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지도 화면</a:t>
            </a:r>
          </a:p>
        </p:txBody>
      </p:sp>
      <p:sp>
        <p:nvSpPr>
          <p:cNvPr id="12" name="내용 개체 틀 5">
            <a:extLst>
              <a:ext uri="{FF2B5EF4-FFF2-40B4-BE49-F238E27FC236}">
                <a16:creationId xmlns:a16="http://schemas.microsoft.com/office/drawing/2014/main" id="{93C78059-3C0B-4EB7-9E9A-BF52390A8C29}"/>
              </a:ext>
            </a:extLst>
          </p:cNvPr>
          <p:cNvSpPr txBox="1">
            <a:spLocks/>
          </p:cNvSpPr>
          <p:nvPr/>
        </p:nvSpPr>
        <p:spPr>
          <a:xfrm>
            <a:off x="4295231" y="6206349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타임라인 화면</a:t>
            </a:r>
          </a:p>
        </p:txBody>
      </p:sp>
      <p:sp>
        <p:nvSpPr>
          <p:cNvPr id="17" name="화살표: 왼쪽/오른쪽 16">
            <a:extLst>
              <a:ext uri="{FF2B5EF4-FFF2-40B4-BE49-F238E27FC236}">
                <a16:creationId xmlns:a16="http://schemas.microsoft.com/office/drawing/2014/main" id="{1E8632EC-0F7B-4C58-84AE-C985DB383336}"/>
              </a:ext>
            </a:extLst>
          </p:cNvPr>
          <p:cNvSpPr/>
          <p:nvPr/>
        </p:nvSpPr>
        <p:spPr>
          <a:xfrm>
            <a:off x="2456008" y="1981233"/>
            <a:ext cx="468600" cy="314606"/>
          </a:xfrm>
          <a:prstGeom prst="leftRightArrow">
            <a:avLst>
              <a:gd name="adj1" fmla="val 25435"/>
              <a:gd name="adj2" fmla="val 3280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A9CF04C-610E-4573-AB25-37F37945DB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7086" y="3625068"/>
            <a:ext cx="457267" cy="333681"/>
          </a:xfrm>
          <a:prstGeom prst="rect">
            <a:avLst/>
          </a:prstGeom>
        </p:spPr>
      </p:pic>
      <p:sp>
        <p:nvSpPr>
          <p:cNvPr id="3" name="화살표: 왼쪽/오른쪽 2">
            <a:extLst>
              <a:ext uri="{FF2B5EF4-FFF2-40B4-BE49-F238E27FC236}">
                <a16:creationId xmlns:a16="http://schemas.microsoft.com/office/drawing/2014/main" id="{0651138C-DFA2-444D-A20A-787C471FC69C}"/>
              </a:ext>
            </a:extLst>
          </p:cNvPr>
          <p:cNvSpPr/>
          <p:nvPr/>
        </p:nvSpPr>
        <p:spPr>
          <a:xfrm>
            <a:off x="3844153" y="3373201"/>
            <a:ext cx="660400" cy="461805"/>
          </a:xfrm>
          <a:prstGeom prst="leftRightArrow">
            <a:avLst>
              <a:gd name="adj1" fmla="val 25435"/>
              <a:gd name="adj2" fmla="val 3280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2400440-0095-4E96-9B70-4B64D2DC89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2040" y="5784650"/>
            <a:ext cx="557447" cy="27844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F26272B-54FD-410D-B768-A882426626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0554" y="5820684"/>
            <a:ext cx="352425" cy="257175"/>
          </a:xfrm>
          <a:prstGeom prst="rect">
            <a:avLst/>
          </a:prstGeom>
        </p:spPr>
      </p:pic>
      <p:sp>
        <p:nvSpPr>
          <p:cNvPr id="20" name="내용 개체 틀 5">
            <a:extLst>
              <a:ext uri="{FF2B5EF4-FFF2-40B4-BE49-F238E27FC236}">
                <a16:creationId xmlns:a16="http://schemas.microsoft.com/office/drawing/2014/main" id="{A5872B5A-2B4F-4E34-BF2A-62F7DBBE5376}"/>
              </a:ext>
            </a:extLst>
          </p:cNvPr>
          <p:cNvSpPr txBox="1">
            <a:spLocks/>
          </p:cNvSpPr>
          <p:nvPr/>
        </p:nvSpPr>
        <p:spPr>
          <a:xfrm>
            <a:off x="7161968" y="1981233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1)</a:t>
            </a:r>
            <a:endParaRPr lang="ko-KR" altLang="en-US" sz="1800" dirty="0"/>
          </a:p>
        </p:txBody>
      </p:sp>
      <p:sp>
        <p:nvSpPr>
          <p:cNvPr id="21" name="내용 개체 틀 5">
            <a:extLst>
              <a:ext uri="{FF2B5EF4-FFF2-40B4-BE49-F238E27FC236}">
                <a16:creationId xmlns:a16="http://schemas.microsoft.com/office/drawing/2014/main" id="{766B8A17-FD08-4AA6-BD62-B351C2020988}"/>
              </a:ext>
            </a:extLst>
          </p:cNvPr>
          <p:cNvSpPr txBox="1">
            <a:spLocks/>
          </p:cNvSpPr>
          <p:nvPr/>
        </p:nvSpPr>
        <p:spPr>
          <a:xfrm>
            <a:off x="3444005" y="3403527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2)</a:t>
            </a:r>
            <a:endParaRPr lang="ko-KR" altLang="en-US" sz="1800" dirty="0"/>
          </a:p>
        </p:txBody>
      </p:sp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C9587B36-4C79-4027-B8AF-E912DC6893F8}"/>
              </a:ext>
            </a:extLst>
          </p:cNvPr>
          <p:cNvSpPr txBox="1">
            <a:spLocks/>
          </p:cNvSpPr>
          <p:nvPr/>
        </p:nvSpPr>
        <p:spPr>
          <a:xfrm>
            <a:off x="1131472" y="2138536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3)</a:t>
            </a:r>
            <a:endParaRPr lang="ko-KR" altLang="en-US" sz="1800" dirty="0"/>
          </a:p>
        </p:txBody>
      </p:sp>
      <p:sp>
        <p:nvSpPr>
          <p:cNvPr id="29" name="내용 개체 틀 5">
            <a:extLst>
              <a:ext uri="{FF2B5EF4-FFF2-40B4-BE49-F238E27FC236}">
                <a16:creationId xmlns:a16="http://schemas.microsoft.com/office/drawing/2014/main" id="{32D10C63-DE1C-47CD-BBE0-D84148E233BE}"/>
              </a:ext>
            </a:extLst>
          </p:cNvPr>
          <p:cNvSpPr txBox="1">
            <a:spLocks/>
          </p:cNvSpPr>
          <p:nvPr/>
        </p:nvSpPr>
        <p:spPr>
          <a:xfrm>
            <a:off x="2073481" y="1830047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4)</a:t>
            </a:r>
            <a:endParaRPr lang="ko-KR" altLang="en-US" sz="1800" dirty="0"/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AE54B906-E1C7-422E-8666-C96871BC5B11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시각화 분석 과정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24" name="내용 개체 틀 5">
            <a:extLst>
              <a:ext uri="{FF2B5EF4-FFF2-40B4-BE49-F238E27FC236}">
                <a16:creationId xmlns:a16="http://schemas.microsoft.com/office/drawing/2014/main" id="{0254599C-48E0-45D4-99B5-088EC8059DA4}"/>
              </a:ext>
            </a:extLst>
          </p:cNvPr>
          <p:cNvSpPr txBox="1">
            <a:spLocks/>
          </p:cNvSpPr>
          <p:nvPr/>
        </p:nvSpPr>
        <p:spPr>
          <a:xfrm>
            <a:off x="8697352" y="4097023"/>
            <a:ext cx="3494648" cy="2840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spc="-150" dirty="0"/>
              <a:t>        타임라인 화면 </a:t>
            </a:r>
            <a:r>
              <a:rPr lang="en-US" altLang="ko-KR" sz="1800" b="1" spc="-150" dirty="0">
                <a:ea typeface="Tahoma" panose="020B0604030504040204" pitchFamily="34" charset="0"/>
              </a:rPr>
              <a:t>↔</a:t>
            </a:r>
            <a:r>
              <a:rPr lang="en-US" altLang="ko-KR" sz="1800" b="1" spc="-150" dirty="0"/>
              <a:t> </a:t>
            </a:r>
            <a:r>
              <a:rPr lang="ko-KR" altLang="en-US" sz="1800" b="1" spc="-150" dirty="0"/>
              <a:t>지도 화면</a:t>
            </a:r>
            <a:endParaRPr lang="en-US" altLang="ko-KR" sz="1800" b="1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사용자가 분석하고자 하는 시간대 선택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해당 시간대의 데이터로 지도 화면 갱신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사용자가 자세히 분석하고자 하는 지역의 파이차트 선택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해당 지역의 센서 데이터 표 갱신</a:t>
            </a:r>
            <a:endParaRPr lang="en-US" altLang="ko-KR" sz="1400" spc="-150" dirty="0"/>
          </a:p>
        </p:txBody>
      </p:sp>
    </p:spTree>
    <p:extLst>
      <p:ext uri="{BB962C8B-B14F-4D97-AF65-F5344CB8AC3E}">
        <p14:creationId xmlns:p14="http://schemas.microsoft.com/office/powerpoint/2010/main" val="4299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55744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9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MediaBookmark" delay="0">
                        <p:tgtEl>
                          <p14:bmkTgt spid="9" bmkName="책갈피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책갈피 1"/>
                      </p:tgtEl>
                    </p:cond>
                  </p:nextCondLst>
                </p:seq>
                <p:seq concurrent="1" nextAc="seek">
                  <p:cTn id="18" restart="whenNotActive" fill="hold" evtFilter="cancelBubble" nodeType="interactiveSeq">
                    <p:stCondLst>
                      <p:cond evt="onMediaBookmark" delay="0">
                        <p:tgtEl>
                          <p14:bmkTgt spid="9" bmkName="책갈피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3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책갈피 2"/>
                      </p:tgtEl>
                    </p:cond>
                  </p:nextCondLst>
                </p:seq>
                <p:seq concurrent="1" nextAc="seek">
                  <p:cTn id="25" restart="whenNotActive" fill="hold" evtFilter="cancelBubble" nodeType="interactiveSeq">
                    <p:stCondLst>
                      <p:cond evt="onMediaBookmark" delay="0">
                        <p:tgtEl>
                          <p14:bmkTgt spid="9" bmkName="책갈피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6" fill="hold">
                          <p:stCondLst>
                            <p:cond delay="0"/>
                          </p:stCondLst>
                          <p:childTnLst>
                            <p:par>
                              <p:cTn id="2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8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책갈피 3"/>
                      </p:tgtEl>
                    </p:cond>
                  </p:nextCondLst>
                </p:seq>
                <p:seq concurrent="1" nextAc="seek">
                  <p:cTn id="30" restart="whenNotActive" fill="hold" evtFilter="cancelBubble" nodeType="interactiveSeq">
                    <p:stCondLst>
                      <p:cond evt="onMediaBookmark" delay="0">
                        <p:tgtEl>
                          <p14:bmkTgt spid="9" bmkName="책갈피 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1" fill="hold">
                          <p:stCondLst>
                            <p:cond delay="0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책갈피 4"/>
                      </p:tgtEl>
                    </p:cond>
                  </p:nextCondLst>
                </p:seq>
              </p:childTnLst>
            </p:cTn>
          </p:par>
        </p:tnLst>
        <p:bldLst>
          <p:bldP spid="17" grpId="0" animBg="1"/>
          <p:bldP spid="3" grpId="0" animBg="1"/>
          <p:bldP spid="20" grpId="0"/>
          <p:bldP spid="21" grpId="0"/>
          <p:bldP spid="22" grpId="0"/>
          <p:bldP spid="2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55744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9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24</a:t>
            </a:fld>
            <a:endParaRPr lang="ko-KR" altLang="en-US" dirty="0"/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id="{8560FAFE-2720-4BAE-8A77-E72C92374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1840" y="1812937"/>
            <a:ext cx="8123735" cy="4441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4B28FB0-2C8D-499A-9B61-D4B55E349583}"/>
              </a:ext>
            </a:extLst>
          </p:cNvPr>
          <p:cNvSpPr/>
          <p:nvPr/>
        </p:nvSpPr>
        <p:spPr>
          <a:xfrm>
            <a:off x="4288588" y="1749013"/>
            <a:ext cx="4554220" cy="4505816"/>
          </a:xfrm>
          <a:prstGeom prst="roundRect">
            <a:avLst>
              <a:gd name="adj" fmla="val 8580"/>
            </a:avLst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55AAD9C-E932-4CA0-91D8-75C3E953581B}"/>
              </a:ext>
            </a:extLst>
          </p:cNvPr>
          <p:cNvSpPr/>
          <p:nvPr/>
        </p:nvSpPr>
        <p:spPr>
          <a:xfrm>
            <a:off x="397306" y="3946028"/>
            <a:ext cx="3903981" cy="2308802"/>
          </a:xfrm>
          <a:prstGeom prst="roundRect">
            <a:avLst>
              <a:gd name="adj" fmla="val 11313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5" name="그래픽 14" descr="오른쪽을 가리키는 검지 ">
            <a:extLst>
              <a:ext uri="{FF2B5EF4-FFF2-40B4-BE49-F238E27FC236}">
                <a16:creationId xmlns:a16="http://schemas.microsoft.com/office/drawing/2014/main" id="{65FA6092-7EB0-456D-BD94-C1AE39A8070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7529872" y="2665661"/>
            <a:ext cx="475140" cy="475140"/>
          </a:xfrm>
          <a:prstGeom prst="rect">
            <a:avLst/>
          </a:prstGeom>
        </p:spPr>
      </p:pic>
      <p:pic>
        <p:nvPicPr>
          <p:cNvPr id="16" name="그래픽 15" descr="오른쪽을 가리키는 검지 ">
            <a:extLst>
              <a:ext uri="{FF2B5EF4-FFF2-40B4-BE49-F238E27FC236}">
                <a16:creationId xmlns:a16="http://schemas.microsoft.com/office/drawing/2014/main" id="{CF3FDF36-B29A-4809-BC04-89FBE371049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7266902" y="3678700"/>
            <a:ext cx="475140" cy="4751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A9CF04C-610E-4573-AB25-37F37945DB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7086" y="3569313"/>
            <a:ext cx="457267" cy="33368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2400440-0095-4E96-9B70-4B64D2DC89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2040" y="5784650"/>
            <a:ext cx="557447" cy="27844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F26272B-54FD-410D-B768-A882426626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0554" y="5820684"/>
            <a:ext cx="352425" cy="257175"/>
          </a:xfrm>
          <a:prstGeom prst="rect">
            <a:avLst/>
          </a:prstGeom>
        </p:spPr>
      </p:pic>
      <p:sp>
        <p:nvSpPr>
          <p:cNvPr id="23" name="내용 개체 틀 5">
            <a:extLst>
              <a:ext uri="{FF2B5EF4-FFF2-40B4-BE49-F238E27FC236}">
                <a16:creationId xmlns:a16="http://schemas.microsoft.com/office/drawing/2014/main" id="{19BE354E-C0A8-492D-B2CB-A63F4E1A45FE}"/>
              </a:ext>
            </a:extLst>
          </p:cNvPr>
          <p:cNvSpPr txBox="1">
            <a:spLocks/>
          </p:cNvSpPr>
          <p:nvPr/>
        </p:nvSpPr>
        <p:spPr>
          <a:xfrm>
            <a:off x="7336933" y="2921130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1)</a:t>
            </a:r>
            <a:endParaRPr lang="ko-KR" altLang="en-US" sz="1800" dirty="0"/>
          </a:p>
        </p:txBody>
      </p:sp>
      <p:sp>
        <p:nvSpPr>
          <p:cNvPr id="25" name="내용 개체 틀 5">
            <a:extLst>
              <a:ext uri="{FF2B5EF4-FFF2-40B4-BE49-F238E27FC236}">
                <a16:creationId xmlns:a16="http://schemas.microsoft.com/office/drawing/2014/main" id="{FCFE52BE-597D-4011-B309-00638C7C8A4F}"/>
              </a:ext>
            </a:extLst>
          </p:cNvPr>
          <p:cNvSpPr txBox="1">
            <a:spLocks/>
          </p:cNvSpPr>
          <p:nvPr/>
        </p:nvSpPr>
        <p:spPr>
          <a:xfrm>
            <a:off x="6958232" y="3910596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1)</a:t>
            </a:r>
            <a:endParaRPr lang="ko-KR" altLang="en-US" sz="1800" dirty="0"/>
          </a:p>
        </p:txBody>
      </p:sp>
      <p:sp>
        <p:nvSpPr>
          <p:cNvPr id="27" name="내용 개체 틀 5">
            <a:extLst>
              <a:ext uri="{FF2B5EF4-FFF2-40B4-BE49-F238E27FC236}">
                <a16:creationId xmlns:a16="http://schemas.microsoft.com/office/drawing/2014/main" id="{970B9F06-EB78-4835-BA57-591E8516F349}"/>
              </a:ext>
            </a:extLst>
          </p:cNvPr>
          <p:cNvSpPr txBox="1">
            <a:spLocks/>
          </p:cNvSpPr>
          <p:nvPr/>
        </p:nvSpPr>
        <p:spPr>
          <a:xfrm>
            <a:off x="8582979" y="5100429"/>
            <a:ext cx="3383755" cy="25668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ko-KR" altLang="en-US" sz="1400" b="1" spc="-150" dirty="0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FF8EB5EC-2F99-4726-89EA-FC80F9B07671}"/>
              </a:ext>
            </a:extLst>
          </p:cNvPr>
          <p:cNvSpPr/>
          <p:nvPr/>
        </p:nvSpPr>
        <p:spPr>
          <a:xfrm>
            <a:off x="3542097" y="3987456"/>
            <a:ext cx="718313" cy="614426"/>
          </a:xfrm>
          <a:prstGeom prst="roundRect">
            <a:avLst>
              <a:gd name="adj" fmla="val 11313"/>
            </a:avLst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BD5C202E-E1F5-437C-87F9-5DE27CD65F45}"/>
              </a:ext>
            </a:extLst>
          </p:cNvPr>
          <p:cNvSpPr/>
          <p:nvPr/>
        </p:nvSpPr>
        <p:spPr>
          <a:xfrm>
            <a:off x="4047894" y="4233803"/>
            <a:ext cx="494796" cy="427408"/>
          </a:xfrm>
          <a:prstGeom prst="leftRightArrow">
            <a:avLst>
              <a:gd name="adj1" fmla="val 25435"/>
              <a:gd name="adj2" fmla="val 3280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내용 개체 틀 5">
            <a:extLst>
              <a:ext uri="{FF2B5EF4-FFF2-40B4-BE49-F238E27FC236}">
                <a16:creationId xmlns:a16="http://schemas.microsoft.com/office/drawing/2014/main" id="{4302E314-1E26-43CA-8A78-A5A5985DD4B7}"/>
              </a:ext>
            </a:extLst>
          </p:cNvPr>
          <p:cNvSpPr txBox="1">
            <a:spLocks/>
          </p:cNvSpPr>
          <p:nvPr/>
        </p:nvSpPr>
        <p:spPr>
          <a:xfrm>
            <a:off x="3898689" y="4455829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2)</a:t>
            </a:r>
            <a:endParaRPr lang="ko-KR" altLang="en-US" sz="1800" dirty="0"/>
          </a:p>
        </p:txBody>
      </p:sp>
      <p:sp>
        <p:nvSpPr>
          <p:cNvPr id="31" name="내용 개체 틀 5">
            <a:extLst>
              <a:ext uri="{FF2B5EF4-FFF2-40B4-BE49-F238E27FC236}">
                <a16:creationId xmlns:a16="http://schemas.microsoft.com/office/drawing/2014/main" id="{3A56734E-1AC2-47D0-8D43-52C5D52C7B0A}"/>
              </a:ext>
            </a:extLst>
          </p:cNvPr>
          <p:cNvSpPr txBox="1">
            <a:spLocks/>
          </p:cNvSpPr>
          <p:nvPr/>
        </p:nvSpPr>
        <p:spPr>
          <a:xfrm>
            <a:off x="1380682" y="4815213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3)</a:t>
            </a:r>
            <a:endParaRPr lang="ko-KR" altLang="en-US" sz="1800" dirty="0"/>
          </a:p>
        </p:txBody>
      </p:sp>
      <p:sp>
        <p:nvSpPr>
          <p:cNvPr id="36" name="내용 개체 틀 5">
            <a:extLst>
              <a:ext uri="{FF2B5EF4-FFF2-40B4-BE49-F238E27FC236}">
                <a16:creationId xmlns:a16="http://schemas.microsoft.com/office/drawing/2014/main" id="{9ADC4764-0821-4793-B60D-3796C563CDED}"/>
              </a:ext>
            </a:extLst>
          </p:cNvPr>
          <p:cNvSpPr txBox="1">
            <a:spLocks/>
          </p:cNvSpPr>
          <p:nvPr/>
        </p:nvSpPr>
        <p:spPr>
          <a:xfrm>
            <a:off x="7197077" y="1435415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타임라인 화면</a:t>
            </a:r>
          </a:p>
        </p:txBody>
      </p:sp>
      <p:sp>
        <p:nvSpPr>
          <p:cNvPr id="26" name="제목 1">
            <a:extLst>
              <a:ext uri="{FF2B5EF4-FFF2-40B4-BE49-F238E27FC236}">
                <a16:creationId xmlns:a16="http://schemas.microsoft.com/office/drawing/2014/main" id="{E8AAEEBE-521F-46E9-9173-C5193CD3958D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시각화 분석 과정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11" name="내용 개체 틀 5">
            <a:extLst>
              <a:ext uri="{FF2B5EF4-FFF2-40B4-BE49-F238E27FC236}">
                <a16:creationId xmlns:a16="http://schemas.microsoft.com/office/drawing/2014/main" id="{9300D914-DADF-4DDF-9065-0C1794DE0522}"/>
              </a:ext>
            </a:extLst>
          </p:cNvPr>
          <p:cNvSpPr txBox="1">
            <a:spLocks/>
          </p:cNvSpPr>
          <p:nvPr/>
        </p:nvSpPr>
        <p:spPr>
          <a:xfrm>
            <a:off x="3235372" y="3650135"/>
            <a:ext cx="522484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비교 화면</a:t>
            </a:r>
          </a:p>
        </p:txBody>
      </p:sp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0946929B-A322-4F8D-97A5-BA3F862971A7}"/>
              </a:ext>
            </a:extLst>
          </p:cNvPr>
          <p:cNvSpPr txBox="1">
            <a:spLocks/>
          </p:cNvSpPr>
          <p:nvPr/>
        </p:nvSpPr>
        <p:spPr>
          <a:xfrm>
            <a:off x="8697352" y="4097023"/>
            <a:ext cx="3277063" cy="2840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spc="-150" dirty="0"/>
              <a:t>        타임라인 화면 </a:t>
            </a:r>
            <a:r>
              <a:rPr lang="en-US" altLang="ko-KR" sz="1800" b="1" spc="-150" dirty="0">
                <a:ea typeface="Tahoma" panose="020B0604030504040204" pitchFamily="34" charset="0"/>
              </a:rPr>
              <a:t>↔</a:t>
            </a:r>
            <a:r>
              <a:rPr lang="en-US" altLang="ko-KR" sz="1800" b="1" spc="-150" dirty="0"/>
              <a:t> </a:t>
            </a:r>
            <a:r>
              <a:rPr lang="ko-KR" altLang="en-US" sz="1800" b="1" spc="-150" dirty="0"/>
              <a:t>비교 화면</a:t>
            </a:r>
            <a:endParaRPr lang="en-US" altLang="ko-KR" sz="1800" b="1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사용자가 분석하고자 하는           시간대</a:t>
            </a:r>
            <a:r>
              <a:rPr lang="en-US" altLang="ko-KR" sz="1400" spc="-150" dirty="0"/>
              <a:t>,</a:t>
            </a:r>
            <a:r>
              <a:rPr lang="ko-KR" altLang="en-US" sz="1400" spc="-150" dirty="0"/>
              <a:t>  센서</a:t>
            </a:r>
            <a:r>
              <a:rPr lang="en-US" altLang="ko-KR" sz="1400" spc="-150" dirty="0"/>
              <a:t>, </a:t>
            </a:r>
            <a:r>
              <a:rPr lang="ko-KR" altLang="en-US" sz="1400" spc="-150" dirty="0"/>
              <a:t>측정 데이터 선택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해당 데이터가 비교 화면 목록에 추가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사용자가 비교하고자 하는          두가지 일련 선택하여 분석</a:t>
            </a:r>
            <a:endParaRPr lang="en-US" altLang="ko-KR" sz="1400" spc="-150" dirty="0"/>
          </a:p>
        </p:txBody>
      </p:sp>
    </p:spTree>
    <p:extLst>
      <p:ext uri="{BB962C8B-B14F-4D97-AF65-F5344CB8AC3E}">
        <p14:creationId xmlns:p14="http://schemas.microsoft.com/office/powerpoint/2010/main" val="295239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14" grpId="0" animBg="1"/>
      <p:bldP spid="24" grpId="0"/>
      <p:bldP spid="3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18_10_19_08_29_27_329">
            <a:hlinkClick r:id="" action="ppaction://media"/>
            <a:extLst>
              <a:ext uri="{FF2B5EF4-FFF2-40B4-BE49-F238E27FC236}">
                <a16:creationId xmlns:a16="http://schemas.microsoft.com/office/drawing/2014/main" id="{C23FC86E-8F58-44F2-9691-CF41DFC6CE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1122" y="1871911"/>
            <a:ext cx="8085604" cy="424586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25</a:t>
            </a:fld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A9CF04C-610E-4573-AB25-37F37945DB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7086" y="3569313"/>
            <a:ext cx="457267" cy="33368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2400440-0095-4E96-9B70-4B64D2DC89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2040" y="5784650"/>
            <a:ext cx="557447" cy="27844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F26272B-54FD-410D-B768-A882426626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0554" y="5820684"/>
            <a:ext cx="352425" cy="257175"/>
          </a:xfrm>
          <a:prstGeom prst="rect">
            <a:avLst/>
          </a:prstGeom>
        </p:spPr>
      </p:pic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BD5C202E-E1F5-437C-87F9-5DE27CD65F45}"/>
              </a:ext>
            </a:extLst>
          </p:cNvPr>
          <p:cNvSpPr/>
          <p:nvPr/>
        </p:nvSpPr>
        <p:spPr>
          <a:xfrm>
            <a:off x="4134762" y="4279709"/>
            <a:ext cx="321059" cy="335595"/>
          </a:xfrm>
          <a:prstGeom prst="leftRightArrow">
            <a:avLst>
              <a:gd name="adj1" fmla="val 25435"/>
              <a:gd name="adj2" fmla="val 3280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내용 개체 틀 5">
            <a:extLst>
              <a:ext uri="{FF2B5EF4-FFF2-40B4-BE49-F238E27FC236}">
                <a16:creationId xmlns:a16="http://schemas.microsoft.com/office/drawing/2014/main" id="{4302E314-1E26-43CA-8A78-A5A5985DD4B7}"/>
              </a:ext>
            </a:extLst>
          </p:cNvPr>
          <p:cNvSpPr txBox="1">
            <a:spLocks/>
          </p:cNvSpPr>
          <p:nvPr/>
        </p:nvSpPr>
        <p:spPr>
          <a:xfrm>
            <a:off x="3204558" y="3968737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2)</a:t>
            </a:r>
            <a:endParaRPr lang="ko-KR" altLang="en-US" sz="1800" dirty="0"/>
          </a:p>
        </p:txBody>
      </p:sp>
      <p:sp>
        <p:nvSpPr>
          <p:cNvPr id="31" name="내용 개체 틀 5">
            <a:extLst>
              <a:ext uri="{FF2B5EF4-FFF2-40B4-BE49-F238E27FC236}">
                <a16:creationId xmlns:a16="http://schemas.microsoft.com/office/drawing/2014/main" id="{3A56734E-1AC2-47D0-8D43-52C5D52C7B0A}"/>
              </a:ext>
            </a:extLst>
          </p:cNvPr>
          <p:cNvSpPr txBox="1">
            <a:spLocks/>
          </p:cNvSpPr>
          <p:nvPr/>
        </p:nvSpPr>
        <p:spPr>
          <a:xfrm>
            <a:off x="599051" y="3994843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3)</a:t>
            </a:r>
            <a:endParaRPr lang="ko-KR" altLang="en-US" sz="1800" dirty="0"/>
          </a:p>
        </p:txBody>
      </p:sp>
      <p:sp>
        <p:nvSpPr>
          <p:cNvPr id="26" name="제목 1">
            <a:extLst>
              <a:ext uri="{FF2B5EF4-FFF2-40B4-BE49-F238E27FC236}">
                <a16:creationId xmlns:a16="http://schemas.microsoft.com/office/drawing/2014/main" id="{E8AAEEBE-521F-46E9-9173-C5193CD3958D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시각화 분석 과정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B1F9970F-4CF9-406B-833E-23990FFF0E85}"/>
              </a:ext>
            </a:extLst>
          </p:cNvPr>
          <p:cNvSpPr txBox="1">
            <a:spLocks/>
          </p:cNvSpPr>
          <p:nvPr/>
        </p:nvSpPr>
        <p:spPr>
          <a:xfrm>
            <a:off x="6717601" y="3784724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/>
              <a:t>1)</a:t>
            </a:r>
            <a:endParaRPr lang="ko-KR" altLang="en-US" sz="1800" dirty="0"/>
          </a:p>
        </p:txBody>
      </p:sp>
      <p:sp>
        <p:nvSpPr>
          <p:cNvPr id="28" name="내용 개체 틀 5">
            <a:extLst>
              <a:ext uri="{FF2B5EF4-FFF2-40B4-BE49-F238E27FC236}">
                <a16:creationId xmlns:a16="http://schemas.microsoft.com/office/drawing/2014/main" id="{8F1F73D1-ABBA-4F60-A5CA-608661AD7C0C}"/>
              </a:ext>
            </a:extLst>
          </p:cNvPr>
          <p:cNvSpPr txBox="1">
            <a:spLocks/>
          </p:cNvSpPr>
          <p:nvPr/>
        </p:nvSpPr>
        <p:spPr>
          <a:xfrm>
            <a:off x="8697352" y="4097023"/>
            <a:ext cx="3277063" cy="2840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spc="-150" dirty="0"/>
              <a:t>        타임라인 화면 </a:t>
            </a:r>
            <a:r>
              <a:rPr lang="en-US" altLang="ko-KR" sz="1800" b="1" spc="-150" dirty="0">
                <a:ea typeface="Tahoma" panose="020B0604030504040204" pitchFamily="34" charset="0"/>
              </a:rPr>
              <a:t>↔</a:t>
            </a:r>
            <a:r>
              <a:rPr lang="en-US" altLang="ko-KR" sz="1800" b="1" spc="-150" dirty="0"/>
              <a:t> </a:t>
            </a:r>
            <a:r>
              <a:rPr lang="ko-KR" altLang="en-US" sz="1800" b="1" spc="-150" dirty="0"/>
              <a:t>비교 화면</a:t>
            </a:r>
            <a:endParaRPr lang="en-US" altLang="ko-KR" sz="1800" b="1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사용자가 분석하고자 하는           시간대</a:t>
            </a:r>
            <a:r>
              <a:rPr lang="en-US" altLang="ko-KR" sz="1400" spc="-150" dirty="0"/>
              <a:t>,</a:t>
            </a:r>
            <a:r>
              <a:rPr lang="ko-KR" altLang="en-US" sz="1400" spc="-150" dirty="0"/>
              <a:t>  센서</a:t>
            </a:r>
            <a:r>
              <a:rPr lang="en-US" altLang="ko-KR" sz="1400" spc="-150" dirty="0"/>
              <a:t>, </a:t>
            </a:r>
            <a:r>
              <a:rPr lang="ko-KR" altLang="en-US" sz="1400" spc="-150" dirty="0"/>
              <a:t>측정 데이터 선택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해당 데이터가 비교 화면 목록에 추가</a:t>
            </a:r>
            <a:endParaRPr lang="en-US" altLang="ko-KR" sz="1400" spc="-150" dirty="0"/>
          </a:p>
          <a:p>
            <a:pPr marL="800100" lvl="1" indent="-342900">
              <a:buFont typeface="Arial" panose="020B0604020202020204" pitchFamily="34" charset="0"/>
              <a:buAutoNum type="arabicParenR"/>
            </a:pPr>
            <a:r>
              <a:rPr lang="ko-KR" altLang="en-US" sz="1400" spc="-150" dirty="0"/>
              <a:t>사용자가 비교하고자 하는          두가지 일련 선택하여 분석</a:t>
            </a:r>
            <a:endParaRPr lang="en-US" altLang="ko-KR" sz="1400" spc="-150" dirty="0"/>
          </a:p>
        </p:txBody>
      </p:sp>
    </p:spTree>
    <p:extLst>
      <p:ext uri="{BB962C8B-B14F-4D97-AF65-F5344CB8AC3E}">
        <p14:creationId xmlns:p14="http://schemas.microsoft.com/office/powerpoint/2010/main" val="167997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26</a:t>
            </a:fld>
            <a:endParaRPr lang="ko-KR" altLang="en-US" dirty="0"/>
          </a:p>
        </p:txBody>
      </p:sp>
      <p:pic>
        <p:nvPicPr>
          <p:cNvPr id="27" name="그림 26" descr="텍스트, 지도이(가) 표시된 사진&#10;&#10;매우 높은 신뢰도로 생성된 설명">
            <a:extLst>
              <a:ext uri="{FF2B5EF4-FFF2-40B4-BE49-F238E27FC236}">
                <a16:creationId xmlns:a16="http://schemas.microsoft.com/office/drawing/2014/main" id="{471F0C52-37DB-4F02-8428-02AD88C3D87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38900" y="872280"/>
            <a:ext cx="5168900" cy="5113440"/>
          </a:xfrm>
          <a:prstGeom prst="rect">
            <a:avLst/>
          </a:prstGeom>
        </p:spPr>
      </p:pic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CA870783-B6DE-465A-9A75-0553D9D537B6}"/>
              </a:ext>
            </a:extLst>
          </p:cNvPr>
          <p:cNvSpPr/>
          <p:nvPr/>
        </p:nvSpPr>
        <p:spPr>
          <a:xfrm rot="8444655">
            <a:off x="8458714" y="2495112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화살표: 아래쪽 29">
            <a:extLst>
              <a:ext uri="{FF2B5EF4-FFF2-40B4-BE49-F238E27FC236}">
                <a16:creationId xmlns:a16="http://schemas.microsoft.com/office/drawing/2014/main" id="{9BE0F3DE-2049-436C-8F5E-73C003BCB093}"/>
              </a:ext>
            </a:extLst>
          </p:cNvPr>
          <p:cNvSpPr/>
          <p:nvPr/>
        </p:nvSpPr>
        <p:spPr>
          <a:xfrm rot="8444655">
            <a:off x="9087350" y="1626838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화살표: 아래쪽 30">
            <a:extLst>
              <a:ext uri="{FF2B5EF4-FFF2-40B4-BE49-F238E27FC236}">
                <a16:creationId xmlns:a16="http://schemas.microsoft.com/office/drawing/2014/main" id="{F3007C7D-5988-45A4-8DF5-AAA4A1A85A92}"/>
              </a:ext>
            </a:extLst>
          </p:cNvPr>
          <p:cNvSpPr/>
          <p:nvPr/>
        </p:nvSpPr>
        <p:spPr>
          <a:xfrm rot="8444655">
            <a:off x="10287515" y="2368111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화살표: 아래쪽 31">
            <a:extLst>
              <a:ext uri="{FF2B5EF4-FFF2-40B4-BE49-F238E27FC236}">
                <a16:creationId xmlns:a16="http://schemas.microsoft.com/office/drawing/2014/main" id="{345C3CD0-E632-4F86-8B75-AAED6FA92D33}"/>
              </a:ext>
            </a:extLst>
          </p:cNvPr>
          <p:cNvSpPr/>
          <p:nvPr/>
        </p:nvSpPr>
        <p:spPr>
          <a:xfrm rot="8444655">
            <a:off x="10349519" y="2965581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화살표: 아래쪽 32">
            <a:extLst>
              <a:ext uri="{FF2B5EF4-FFF2-40B4-BE49-F238E27FC236}">
                <a16:creationId xmlns:a16="http://schemas.microsoft.com/office/drawing/2014/main" id="{2172BE7D-6CCE-453F-9AB4-3234FAAD1BEA}"/>
              </a:ext>
            </a:extLst>
          </p:cNvPr>
          <p:cNvSpPr/>
          <p:nvPr/>
        </p:nvSpPr>
        <p:spPr>
          <a:xfrm rot="8444655">
            <a:off x="7868181" y="3150016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화살표: 아래쪽 33">
            <a:extLst>
              <a:ext uri="{FF2B5EF4-FFF2-40B4-BE49-F238E27FC236}">
                <a16:creationId xmlns:a16="http://schemas.microsoft.com/office/drawing/2014/main" id="{34645221-CBF9-4AA7-B027-5791A8D8ED3C}"/>
              </a:ext>
            </a:extLst>
          </p:cNvPr>
          <p:cNvSpPr/>
          <p:nvPr/>
        </p:nvSpPr>
        <p:spPr>
          <a:xfrm rot="8444655">
            <a:off x="7893581" y="4418424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화살표: 아래쪽 34">
            <a:extLst>
              <a:ext uri="{FF2B5EF4-FFF2-40B4-BE49-F238E27FC236}">
                <a16:creationId xmlns:a16="http://schemas.microsoft.com/office/drawing/2014/main" id="{C30ED2D1-C07B-4B25-9D5A-D31F5F5B4FF0}"/>
              </a:ext>
            </a:extLst>
          </p:cNvPr>
          <p:cNvSpPr/>
          <p:nvPr/>
        </p:nvSpPr>
        <p:spPr>
          <a:xfrm rot="8444655">
            <a:off x="9876442" y="4615556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화살표: 아래쪽 35">
            <a:extLst>
              <a:ext uri="{FF2B5EF4-FFF2-40B4-BE49-F238E27FC236}">
                <a16:creationId xmlns:a16="http://schemas.microsoft.com/office/drawing/2014/main" id="{A17D8521-7A40-47AF-89A4-00A62E58EA1C}"/>
              </a:ext>
            </a:extLst>
          </p:cNvPr>
          <p:cNvSpPr/>
          <p:nvPr/>
        </p:nvSpPr>
        <p:spPr>
          <a:xfrm rot="8444655">
            <a:off x="9543038" y="3276811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화살표: 아래쪽 36">
            <a:extLst>
              <a:ext uri="{FF2B5EF4-FFF2-40B4-BE49-F238E27FC236}">
                <a16:creationId xmlns:a16="http://schemas.microsoft.com/office/drawing/2014/main" id="{F643741F-01DF-418E-8932-BE388DCEC6FF}"/>
              </a:ext>
            </a:extLst>
          </p:cNvPr>
          <p:cNvSpPr/>
          <p:nvPr/>
        </p:nvSpPr>
        <p:spPr>
          <a:xfrm rot="8444655">
            <a:off x="6820414" y="3909856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화살표: 아래쪽 37">
            <a:extLst>
              <a:ext uri="{FF2B5EF4-FFF2-40B4-BE49-F238E27FC236}">
                <a16:creationId xmlns:a16="http://schemas.microsoft.com/office/drawing/2014/main" id="{1F602B84-2ECB-40AF-893F-5588BB078700}"/>
              </a:ext>
            </a:extLst>
          </p:cNvPr>
          <p:cNvSpPr/>
          <p:nvPr/>
        </p:nvSpPr>
        <p:spPr>
          <a:xfrm rot="8444655">
            <a:off x="9136653" y="5496331"/>
            <a:ext cx="276889" cy="381307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내용 개체 틀 5">
            <a:extLst>
              <a:ext uri="{FF2B5EF4-FFF2-40B4-BE49-F238E27FC236}">
                <a16:creationId xmlns:a16="http://schemas.microsoft.com/office/drawing/2014/main" id="{11B3A934-3A70-49F6-A839-B6A338060E33}"/>
              </a:ext>
            </a:extLst>
          </p:cNvPr>
          <p:cNvSpPr txBox="1">
            <a:spLocks/>
          </p:cNvSpPr>
          <p:nvPr/>
        </p:nvSpPr>
        <p:spPr>
          <a:xfrm>
            <a:off x="673100" y="1818539"/>
            <a:ext cx="5432608" cy="4407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시각화 시스템의 디자인 목표 구현</a:t>
            </a:r>
            <a:r>
              <a:rPr lang="en-US" altLang="ko-KR" sz="1800" spc="-150" dirty="0"/>
              <a:t>, </a:t>
            </a:r>
            <a:r>
              <a:rPr lang="ko-KR" altLang="en-US" sz="1800" spc="-150" dirty="0"/>
              <a:t>효과적인 정보      분석 수행 여부 판단을 위해 사례를 분석한다</a:t>
            </a:r>
            <a:r>
              <a:rPr lang="en-US" altLang="ko-KR" sz="18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하천에 잔류하는 오염 의심 물질 원소를 각 지역의       센서에서 비정기적으로 수집한 데이터를 사용하였다</a:t>
            </a:r>
            <a:r>
              <a:rPr lang="en-US" altLang="ko-KR" sz="1800" spc="-150" dirty="0"/>
              <a:t>.</a:t>
            </a:r>
          </a:p>
          <a:p>
            <a:pPr lvl="1"/>
            <a:r>
              <a:rPr lang="ko-KR" altLang="en-US" sz="1400" spc="-150" dirty="0"/>
              <a:t>오염 의심 성분 </a:t>
            </a:r>
            <a:r>
              <a:rPr lang="en-US" altLang="ko-KR" sz="1400" spc="-150" dirty="0"/>
              <a:t>106</a:t>
            </a:r>
            <a:r>
              <a:rPr lang="ko-KR" altLang="en-US" sz="1400" spc="-150" dirty="0"/>
              <a:t>가지</a:t>
            </a:r>
            <a:endParaRPr lang="en-US" altLang="ko-KR" sz="1400" spc="-150" dirty="0"/>
          </a:p>
          <a:p>
            <a:pPr lvl="1"/>
            <a:r>
              <a:rPr lang="ko-KR" altLang="en-US" sz="1400" spc="-150" dirty="0"/>
              <a:t>센서 설치 지역 </a:t>
            </a:r>
            <a:r>
              <a:rPr lang="en-US" altLang="ko-KR" sz="1400" spc="-150" dirty="0"/>
              <a:t>10</a:t>
            </a:r>
            <a:r>
              <a:rPr lang="ko-KR" altLang="en-US" sz="1400" spc="-150" dirty="0"/>
              <a:t>가지</a:t>
            </a:r>
            <a:endParaRPr lang="en-US" altLang="ko-KR" sz="1400" spc="-150" dirty="0"/>
          </a:p>
          <a:p>
            <a:pPr lvl="1"/>
            <a:r>
              <a:rPr lang="ko-KR" altLang="en-US" sz="1400" spc="-150" dirty="0"/>
              <a:t>측정 기간 </a:t>
            </a:r>
            <a:r>
              <a:rPr lang="en-US" altLang="ko-KR" sz="1400" spc="-150" dirty="0"/>
              <a:t>: 1998/1/11 ~ 2016/12/31</a:t>
            </a:r>
          </a:p>
          <a:p>
            <a:pPr lvl="1"/>
            <a:r>
              <a:rPr lang="en-US" altLang="ko-KR" sz="1400" spc="-150" dirty="0"/>
              <a:t>(a), (b) </a:t>
            </a:r>
            <a:r>
              <a:rPr lang="ko-KR" altLang="en-US" sz="1400" spc="-150" dirty="0"/>
              <a:t>에 속한 지역 간 물길 공유</a:t>
            </a:r>
            <a:endParaRPr lang="en-US" altLang="ko-KR" sz="1400" spc="-150" dirty="0"/>
          </a:p>
          <a:p>
            <a:pPr marL="457200" lvl="1" indent="0">
              <a:buNone/>
            </a:pPr>
            <a:r>
              <a:rPr lang="en-US" altLang="ko-KR" sz="1400" spc="-150" dirty="0"/>
              <a:t> </a:t>
            </a:r>
          </a:p>
          <a:p>
            <a:pPr lvl="1"/>
            <a:endParaRPr lang="en-US" altLang="ko-KR" sz="1400" spc="-150" dirty="0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96295979-C327-40CE-9F40-BC67FABEC767}"/>
              </a:ext>
            </a:extLst>
          </p:cNvPr>
          <p:cNvSpPr/>
          <p:nvPr/>
        </p:nvSpPr>
        <p:spPr>
          <a:xfrm rot="20775123">
            <a:off x="9196966" y="1242507"/>
            <a:ext cx="1916205" cy="4640380"/>
          </a:xfrm>
          <a:prstGeom prst="roundRect">
            <a:avLst/>
          </a:prstGeom>
          <a:solidFill>
            <a:srgbClr val="ED7D31">
              <a:alpha val="1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CFC7E75A-756F-4EBF-8D2D-1F8E576D9ADD}"/>
              </a:ext>
            </a:extLst>
          </p:cNvPr>
          <p:cNvSpPr/>
          <p:nvPr/>
        </p:nvSpPr>
        <p:spPr>
          <a:xfrm rot="20733299">
            <a:off x="8108596" y="1745395"/>
            <a:ext cx="1080604" cy="4471606"/>
          </a:xfrm>
          <a:prstGeom prst="roundRect">
            <a:avLst/>
          </a:prstGeom>
          <a:solidFill>
            <a:srgbClr val="5B9BD5">
              <a:alpha val="1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내용 개체 틀 5">
            <a:extLst>
              <a:ext uri="{FF2B5EF4-FFF2-40B4-BE49-F238E27FC236}">
                <a16:creationId xmlns:a16="http://schemas.microsoft.com/office/drawing/2014/main" id="{623BAE4E-2880-4882-8230-C6039F2483F4}"/>
              </a:ext>
            </a:extLst>
          </p:cNvPr>
          <p:cNvSpPr txBox="1">
            <a:spLocks/>
          </p:cNvSpPr>
          <p:nvPr/>
        </p:nvSpPr>
        <p:spPr>
          <a:xfrm>
            <a:off x="673100" y="3839832"/>
            <a:ext cx="5488099" cy="4407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1800" spc="-15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데이터 전처리를 수행하였다</a:t>
            </a:r>
            <a:r>
              <a:rPr lang="en-US" altLang="ko-KR" sz="1800" spc="-150" dirty="0"/>
              <a:t>.</a:t>
            </a:r>
          </a:p>
          <a:p>
            <a:pPr lvl="1"/>
            <a:r>
              <a:rPr lang="ko-KR" altLang="en-US" sz="1400" spc="-150" dirty="0"/>
              <a:t>성분 특성과 위험도에 따라 </a:t>
            </a:r>
            <a:r>
              <a:rPr lang="en-US" altLang="ko-KR" sz="1400" spc="-150" dirty="0"/>
              <a:t>4</a:t>
            </a:r>
            <a:r>
              <a:rPr lang="ko-KR" altLang="en-US" sz="1400" spc="-150" dirty="0"/>
              <a:t>가지 범주</a:t>
            </a:r>
            <a:r>
              <a:rPr lang="en-US" altLang="ko-KR" sz="1400" spc="-150" dirty="0"/>
              <a:t>(GHS, Metal, IARC, POPs)</a:t>
            </a:r>
            <a:r>
              <a:rPr lang="ko-KR" altLang="en-US" sz="1400" spc="-150" dirty="0"/>
              <a:t>로    구분 </a:t>
            </a:r>
            <a:endParaRPr lang="en-US" altLang="ko-KR" sz="1400" spc="-150" dirty="0"/>
          </a:p>
          <a:p>
            <a:pPr lvl="2"/>
            <a:r>
              <a:rPr lang="en-US" altLang="ko-KR" sz="1200" spc="-150" dirty="0"/>
              <a:t>GHS : </a:t>
            </a:r>
            <a:r>
              <a:rPr lang="ko-KR" altLang="en-US" sz="1200" spc="-150" dirty="0"/>
              <a:t>세계 조화 시스템에 따른 화학물질의 유해성 분류 기준</a:t>
            </a:r>
            <a:endParaRPr lang="en-US" altLang="ko-KR" sz="1200" spc="-150" dirty="0"/>
          </a:p>
          <a:p>
            <a:pPr lvl="2"/>
            <a:r>
              <a:rPr lang="en-US" altLang="ko-KR" sz="1200" spc="-150" dirty="0"/>
              <a:t>Metal : </a:t>
            </a:r>
            <a:r>
              <a:rPr lang="ko-KR" altLang="en-US" sz="1200" spc="-150" dirty="0"/>
              <a:t>화학 원소의 금속성 분류 기준</a:t>
            </a:r>
            <a:endParaRPr lang="en-US" altLang="ko-KR" sz="1200" spc="-150" dirty="0"/>
          </a:p>
          <a:p>
            <a:pPr lvl="2"/>
            <a:r>
              <a:rPr lang="en-US" altLang="ko-KR" sz="1200" spc="-150" dirty="0"/>
              <a:t>IARC : </a:t>
            </a:r>
            <a:r>
              <a:rPr lang="ko-KR" altLang="en-US" sz="1200" spc="-150" dirty="0"/>
              <a:t>국제 암 연구기관에서 발표한 화학물질 발암성 분류 기준</a:t>
            </a:r>
            <a:endParaRPr lang="en-US" altLang="ko-KR" sz="1200" spc="-150" dirty="0"/>
          </a:p>
          <a:p>
            <a:pPr lvl="2"/>
            <a:r>
              <a:rPr lang="en-US" altLang="ko-KR" sz="1200" spc="-150" dirty="0"/>
              <a:t>POPs : </a:t>
            </a:r>
            <a:r>
              <a:rPr lang="ko-KR" altLang="en-US" sz="1200" spc="-150" dirty="0"/>
              <a:t>스톡홀름 협악에서 규제하는 </a:t>
            </a:r>
            <a:r>
              <a:rPr lang="ko-KR" altLang="en-US" sz="1200" spc="-150" dirty="0" err="1"/>
              <a:t>잔류성</a:t>
            </a:r>
            <a:r>
              <a:rPr lang="ko-KR" altLang="en-US" sz="1200" spc="-150" dirty="0"/>
              <a:t> 유기오염물질 분류 기준</a:t>
            </a:r>
            <a:endParaRPr lang="en-US" altLang="ko-KR" sz="1200" spc="-150" dirty="0"/>
          </a:p>
          <a:p>
            <a:pPr lvl="2"/>
            <a:endParaRPr lang="en-US" altLang="ko-KR" sz="1200" spc="-150" dirty="0"/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A620ED64-C2BF-43E4-A792-3431FEB732CD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사례 분석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데이터 구성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E64404-F1C1-4645-8EF2-941B6043EEAE}"/>
              </a:ext>
            </a:extLst>
          </p:cNvPr>
          <p:cNvSpPr txBox="1"/>
          <p:nvPr/>
        </p:nvSpPr>
        <p:spPr>
          <a:xfrm>
            <a:off x="8597158" y="5882345"/>
            <a:ext cx="998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(a)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77A861-2E78-4D95-BC66-495AB3FF486C}"/>
              </a:ext>
            </a:extLst>
          </p:cNvPr>
          <p:cNvSpPr txBox="1"/>
          <p:nvPr/>
        </p:nvSpPr>
        <p:spPr>
          <a:xfrm>
            <a:off x="9685296" y="5645583"/>
            <a:ext cx="998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(b)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85505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27</a:t>
            </a:fld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1C5CCDD-3BCE-4199-838C-790DC49E720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200" y="1947584"/>
            <a:ext cx="7692957" cy="4064279"/>
          </a:xfrm>
          <a:prstGeom prst="rect">
            <a:avLst/>
          </a:prstGeom>
        </p:spPr>
      </p:pic>
      <p:sp>
        <p:nvSpPr>
          <p:cNvPr id="20" name="내용 개체 틀 5">
            <a:extLst>
              <a:ext uri="{FF2B5EF4-FFF2-40B4-BE49-F238E27FC236}">
                <a16:creationId xmlns:a16="http://schemas.microsoft.com/office/drawing/2014/main" id="{6E1FFB42-BD0A-4AFC-9A18-DD2381CDECFD}"/>
              </a:ext>
            </a:extLst>
          </p:cNvPr>
          <p:cNvSpPr txBox="1">
            <a:spLocks/>
          </p:cNvSpPr>
          <p:nvPr/>
        </p:nvSpPr>
        <p:spPr>
          <a:xfrm>
            <a:off x="8277157" y="1947584"/>
            <a:ext cx="3696670" cy="4169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공장 폐수가 유출된 시간 및 지역을 탐색한다</a:t>
            </a:r>
            <a:r>
              <a:rPr lang="en-US" altLang="ko-KR" sz="18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시간대 바가 빨간색으로 표시된     날짜를 탐색한다</a:t>
            </a:r>
            <a:r>
              <a:rPr lang="en-US" altLang="ko-KR" sz="1800" spc="-150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ko-KR" sz="1400" spc="-150" dirty="0"/>
              <a:t>2003/8/15</a:t>
            </a:r>
            <a:r>
              <a:rPr lang="ko-KR" altLang="en-US" sz="1400" spc="-150" dirty="0"/>
              <a:t> </a:t>
            </a:r>
            <a:r>
              <a:rPr lang="en-US" altLang="ko-KR" sz="1400" spc="-150" dirty="0"/>
              <a:t>:</a:t>
            </a:r>
            <a:r>
              <a:rPr lang="ko-KR" altLang="en-US" sz="1400" spc="-150" dirty="0"/>
              <a:t> 구리</a:t>
            </a:r>
            <a:r>
              <a:rPr lang="en-US" altLang="ko-KR" sz="1400" spc="-150" dirty="0"/>
              <a:t>, </a:t>
            </a:r>
            <a:r>
              <a:rPr lang="ko-KR" altLang="en-US" sz="1400" spc="-150" dirty="0"/>
              <a:t>철 등 </a:t>
            </a:r>
            <a:r>
              <a:rPr lang="en-US" altLang="ko-KR" sz="1400" spc="-150" dirty="0"/>
              <a:t>Metal </a:t>
            </a:r>
            <a:r>
              <a:rPr lang="ko-KR" altLang="en-US" sz="1400" spc="-150" dirty="0"/>
              <a:t>범주에     속한 모든 성분의 </a:t>
            </a:r>
            <a:r>
              <a:rPr lang="ko-KR" altLang="en-US" sz="1400" spc="-150" dirty="0" err="1"/>
              <a:t>검출량이</a:t>
            </a:r>
            <a:r>
              <a:rPr lang="ko-KR" altLang="en-US" sz="1400" spc="-150" dirty="0"/>
              <a:t> 급격하게 증가</a:t>
            </a:r>
            <a:endParaRPr lang="en-US" altLang="ko-KR" sz="1400" spc="-150" dirty="0"/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spc="-150" dirty="0"/>
              <a:t>같은 물길을 공유하고 있는 지역 모두 같은 현상 발생</a:t>
            </a:r>
            <a:endParaRPr lang="en-US" altLang="ko-KR" sz="1400" spc="-150" dirty="0"/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spc="-150" dirty="0"/>
              <a:t>상류에 위치한 지역</a:t>
            </a:r>
            <a:r>
              <a:rPr lang="en-US" altLang="ko-KR" sz="1400" spc="-150" dirty="0"/>
              <a:t>(</a:t>
            </a:r>
            <a:r>
              <a:rPr lang="en-US" altLang="ko-KR" sz="1400" spc="-150" dirty="0" err="1"/>
              <a:t>Kohsoom</a:t>
            </a:r>
            <a:r>
              <a:rPr lang="en-US" altLang="ko-KR" sz="1400" spc="-150" dirty="0"/>
              <a:t>)</a:t>
            </a:r>
            <a:r>
              <a:rPr lang="ko-KR" altLang="en-US" sz="1400" spc="-150" dirty="0"/>
              <a:t>이            하류에 위치한 지역</a:t>
            </a:r>
            <a:r>
              <a:rPr lang="en-US" altLang="ko-KR" sz="1400" spc="-150" dirty="0"/>
              <a:t>(</a:t>
            </a:r>
            <a:r>
              <a:rPr lang="en-US" altLang="ko-KR" sz="1400" spc="-150" dirty="0" err="1"/>
              <a:t>Kannika</a:t>
            </a:r>
            <a:r>
              <a:rPr lang="en-US" altLang="ko-KR" sz="1400" spc="-150" dirty="0"/>
              <a:t>) </a:t>
            </a:r>
            <a:r>
              <a:rPr lang="ko-KR" altLang="en-US" sz="1400" spc="-150" dirty="0"/>
              <a:t>에 비해   구리 등 금속 물질의 </a:t>
            </a:r>
            <a:r>
              <a:rPr lang="ko-KR" altLang="en-US" sz="1400" spc="-150" dirty="0" err="1"/>
              <a:t>검출량이</a:t>
            </a:r>
            <a:r>
              <a:rPr lang="ko-KR" altLang="en-US" sz="1400" spc="-150" dirty="0"/>
              <a:t> 적고</a:t>
            </a:r>
            <a:r>
              <a:rPr lang="en-US" altLang="ko-KR" sz="1400" spc="-150" dirty="0"/>
              <a:t>,      </a:t>
            </a:r>
            <a:r>
              <a:rPr lang="ko-KR" altLang="en-US" sz="1400" spc="-150" dirty="0"/>
              <a:t>최상류에 위치한 지역 </a:t>
            </a:r>
            <a:r>
              <a:rPr lang="en-US" altLang="ko-KR" sz="1400" spc="-150" dirty="0"/>
              <a:t>(</a:t>
            </a:r>
            <a:r>
              <a:rPr lang="en-US" altLang="ko-KR" sz="1400" spc="-150" dirty="0" err="1"/>
              <a:t>Boonsri</a:t>
            </a:r>
            <a:r>
              <a:rPr lang="en-US" altLang="ko-KR" sz="1400" spc="-150" dirty="0"/>
              <a:t>) </a:t>
            </a:r>
            <a:r>
              <a:rPr lang="ko-KR" altLang="en-US" sz="1400" spc="-150" dirty="0"/>
              <a:t>는 파이 차트로 비교했을 때 다른 양상 표현</a:t>
            </a:r>
            <a:endParaRPr lang="en-US" altLang="ko-KR" sz="1400" spc="-150" dirty="0"/>
          </a:p>
          <a:p>
            <a:pPr marL="1143000" lvl="2" indent="-171450">
              <a:buFontTx/>
              <a:buChar char="-"/>
            </a:pPr>
            <a:r>
              <a:rPr lang="ko-KR" altLang="en-US" sz="1200" spc="-150" dirty="0"/>
              <a:t>공장 폐수 유출 지역 추측 가능</a:t>
            </a:r>
            <a:endParaRPr lang="en-US" altLang="ko-KR" sz="1200" spc="-15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9BDC66-2731-452F-8E67-29823F72FFE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7865" y="2404362"/>
            <a:ext cx="121921" cy="20600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3EBCA14-E30C-4C8D-BC1A-AFAC7CB1F8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01" y="4119662"/>
            <a:ext cx="276225" cy="4667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9A5B08B-D237-4DDB-B255-49B1BA21A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6047" y="3512998"/>
            <a:ext cx="276225" cy="466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6C3314-48A4-4069-92A3-79B1D8A2BE18}"/>
              </a:ext>
            </a:extLst>
          </p:cNvPr>
          <p:cNvSpPr txBox="1"/>
          <p:nvPr/>
        </p:nvSpPr>
        <p:spPr>
          <a:xfrm>
            <a:off x="5101238" y="2322698"/>
            <a:ext cx="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1)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06B3C2B-3CED-4BC4-B61C-9ACC43946BA3}"/>
              </a:ext>
            </a:extLst>
          </p:cNvPr>
          <p:cNvSpPr txBox="1"/>
          <p:nvPr/>
        </p:nvSpPr>
        <p:spPr>
          <a:xfrm>
            <a:off x="595894" y="1947584"/>
            <a:ext cx="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2)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4965B4-B775-4583-81F4-117E72823A9C}"/>
              </a:ext>
            </a:extLst>
          </p:cNvPr>
          <p:cNvSpPr txBox="1"/>
          <p:nvPr/>
        </p:nvSpPr>
        <p:spPr>
          <a:xfrm>
            <a:off x="705776" y="4119662"/>
            <a:ext cx="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3)</a:t>
            </a:r>
            <a:endParaRPr lang="ko-KR" altLang="en-US" dirty="0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D454FD1E-9023-4D9A-B595-88574CE7E49B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사례 분석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사례 </a:t>
            </a:r>
            <a:r>
              <a:rPr lang="en-US" altLang="ko-KR" sz="2400" spc="-150" dirty="0">
                <a:latin typeface="+mj-ea"/>
              </a:rPr>
              <a:t>1</a:t>
            </a:r>
            <a:endParaRPr lang="ko-KR" altLang="en-US" spc="-15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00154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28</a:t>
            </a:fld>
            <a:endParaRPr lang="ko-KR" altLang="en-US" dirty="0"/>
          </a:p>
        </p:txBody>
      </p:sp>
      <p:sp>
        <p:nvSpPr>
          <p:cNvPr id="20" name="내용 개체 틀 5">
            <a:extLst>
              <a:ext uri="{FF2B5EF4-FFF2-40B4-BE49-F238E27FC236}">
                <a16:creationId xmlns:a16="http://schemas.microsoft.com/office/drawing/2014/main" id="{6E1FFB42-BD0A-4AFC-9A18-DD2381CDECFD}"/>
              </a:ext>
            </a:extLst>
          </p:cNvPr>
          <p:cNvSpPr txBox="1">
            <a:spLocks/>
          </p:cNvSpPr>
          <p:nvPr/>
        </p:nvSpPr>
        <p:spPr>
          <a:xfrm>
            <a:off x="237604" y="2093695"/>
            <a:ext cx="5383473" cy="4577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유해 성분 </a:t>
            </a:r>
            <a:r>
              <a:rPr lang="ko-KR" altLang="en-US" sz="1800" spc="-150" dirty="0" err="1"/>
              <a:t>검출량의</a:t>
            </a:r>
            <a:r>
              <a:rPr lang="ko-KR" altLang="en-US" sz="1800" spc="-150" dirty="0"/>
              <a:t> 개별적</a:t>
            </a:r>
            <a:r>
              <a:rPr lang="en-US" altLang="ko-KR" sz="1800" spc="-150" dirty="0"/>
              <a:t>, </a:t>
            </a:r>
            <a:r>
              <a:rPr lang="ko-KR" altLang="en-US" sz="1800" spc="-150" dirty="0"/>
              <a:t>총체적 변화를 관찰하여     오염원과 오염 지역을 유추한다</a:t>
            </a:r>
            <a:r>
              <a:rPr lang="en-US" altLang="ko-KR" sz="1800" spc="-150" dirty="0"/>
              <a:t>.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altLang="ko-KR" sz="1800" spc="-15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하천을 공유하는 </a:t>
            </a:r>
            <a:r>
              <a:rPr lang="en-US" altLang="ko-KR" sz="1800" spc="-150" dirty="0"/>
              <a:t>(1) </a:t>
            </a:r>
            <a:r>
              <a:rPr lang="ko-KR" altLang="en-US" sz="1800" spc="-150" dirty="0"/>
              <a:t>지역과 </a:t>
            </a:r>
            <a:r>
              <a:rPr lang="en-US" altLang="ko-KR" sz="1800" spc="-150" dirty="0"/>
              <a:t>(2) </a:t>
            </a:r>
            <a:r>
              <a:rPr lang="ko-KR" altLang="en-US" sz="1800" spc="-150" dirty="0"/>
              <a:t>지역끼리 비교한다</a:t>
            </a:r>
            <a:r>
              <a:rPr lang="en-US" altLang="ko-KR" sz="1800" spc="-150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ko-KR" sz="1400" spc="-150" dirty="0"/>
              <a:t>(1),</a:t>
            </a:r>
            <a:r>
              <a:rPr lang="ko-KR" altLang="en-US" sz="1400" spc="-150" dirty="0"/>
              <a:t> </a:t>
            </a:r>
            <a:r>
              <a:rPr lang="en-US" altLang="ko-KR" sz="1400" spc="-150" dirty="0"/>
              <a:t>(2)</a:t>
            </a:r>
            <a:r>
              <a:rPr lang="ko-KR" altLang="en-US" sz="1400" spc="-150" dirty="0"/>
              <a:t> 지역 각각 성분 검출 그래프 추이의 유사성 확인</a:t>
            </a:r>
            <a:endParaRPr lang="en-US" altLang="ko-KR" sz="1400" spc="-150" dirty="0"/>
          </a:p>
          <a:p>
            <a:pPr marL="457200" lvl="1" indent="0">
              <a:buNone/>
            </a:pPr>
            <a:r>
              <a:rPr lang="en-US" altLang="ko-KR" sz="1400" spc="-150" dirty="0"/>
              <a:t>	-</a:t>
            </a:r>
            <a:r>
              <a:rPr lang="ko-KR" altLang="en-US" sz="1400" spc="-150" dirty="0"/>
              <a:t> </a:t>
            </a:r>
            <a:r>
              <a:rPr lang="ko-KR" altLang="en-US" sz="1200" spc="-150" dirty="0"/>
              <a:t>오염성분이 물을 통해 전달되며</a:t>
            </a:r>
            <a:r>
              <a:rPr lang="en-US" altLang="ko-KR" sz="1200" spc="-150" dirty="0"/>
              <a:t>, </a:t>
            </a:r>
            <a:r>
              <a:rPr lang="ko-KR" altLang="en-US" sz="1200" spc="-150" dirty="0"/>
              <a:t>공장 폐수가 가장 유력한 오염원이라는 </a:t>
            </a:r>
            <a:r>
              <a:rPr lang="en-US" altLang="ko-KR" sz="1200" spc="-150" dirty="0"/>
              <a:t>	   </a:t>
            </a:r>
            <a:r>
              <a:rPr lang="ko-KR" altLang="en-US" sz="1200" spc="-150" dirty="0"/>
              <a:t>사실 유추</a:t>
            </a:r>
            <a:endParaRPr lang="en-US" altLang="ko-KR" sz="1200" spc="-150" dirty="0"/>
          </a:p>
          <a:p>
            <a:pPr marL="800100" lvl="1" indent="-342900">
              <a:buFont typeface="+mj-lt"/>
              <a:buAutoNum type="arabicPeriod" startAt="2"/>
            </a:pPr>
            <a:r>
              <a:rPr lang="en-US" altLang="ko-KR" sz="1400" spc="-150" dirty="0"/>
              <a:t>(1) </a:t>
            </a:r>
            <a:r>
              <a:rPr lang="ko-KR" altLang="en-US" sz="1400" spc="-150" dirty="0"/>
              <a:t>지역 센서 중 </a:t>
            </a:r>
            <a:r>
              <a:rPr lang="en-US" altLang="ko-KR" sz="1400" spc="-150" dirty="0" err="1"/>
              <a:t>Boonsri</a:t>
            </a:r>
            <a:r>
              <a:rPr lang="en-US" altLang="ko-KR" sz="1400" spc="-150" dirty="0"/>
              <a:t> </a:t>
            </a:r>
            <a:r>
              <a:rPr lang="ko-KR" altLang="en-US" sz="1400" spc="-150" dirty="0"/>
              <a:t>지역</a:t>
            </a:r>
            <a:r>
              <a:rPr lang="en-US" altLang="ko-KR" sz="1400" spc="-150" dirty="0"/>
              <a:t>(3)</a:t>
            </a:r>
            <a:r>
              <a:rPr lang="ko-KR" altLang="en-US" sz="1400" spc="-150" dirty="0"/>
              <a:t>은 하천을 공유하지만 큰 연관성      없음</a:t>
            </a:r>
            <a:endParaRPr lang="en-US" altLang="ko-KR" sz="1400" spc="-150" dirty="0"/>
          </a:p>
          <a:p>
            <a:pPr marL="971550" lvl="2" indent="0">
              <a:buNone/>
            </a:pPr>
            <a:r>
              <a:rPr lang="en-US" altLang="ko-KR" sz="1200" spc="-150" dirty="0"/>
              <a:t>- </a:t>
            </a:r>
            <a:r>
              <a:rPr lang="ko-KR" altLang="en-US" sz="1200" spc="-150" dirty="0"/>
              <a:t>공장 폐수 방류 지역이 </a:t>
            </a:r>
            <a:r>
              <a:rPr lang="en-US" altLang="ko-KR" sz="1200" spc="-150" dirty="0" err="1"/>
              <a:t>Boonsri</a:t>
            </a:r>
            <a:r>
              <a:rPr lang="en-US" altLang="ko-KR" sz="1200" spc="-150" dirty="0"/>
              <a:t> </a:t>
            </a:r>
            <a:r>
              <a:rPr lang="ko-KR" altLang="en-US" sz="1200" spc="-150" dirty="0"/>
              <a:t>지역보다</a:t>
            </a:r>
            <a:endParaRPr lang="en-US" altLang="ko-KR" sz="1000" spc="-15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6744CE4-EDE3-47C0-AA8D-94661174E67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2909" y="2948106"/>
            <a:ext cx="5784708" cy="338617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C7CB64D-2998-40F2-B213-78553A79D1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86912" y="694081"/>
            <a:ext cx="5630703" cy="21441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C227F5-AA9F-42F3-A106-778D3BB1FD60}"/>
              </a:ext>
            </a:extLst>
          </p:cNvPr>
          <p:cNvSpPr txBox="1"/>
          <p:nvPr/>
        </p:nvSpPr>
        <p:spPr>
          <a:xfrm>
            <a:off x="5582575" y="584192"/>
            <a:ext cx="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D0DF8C-BC2C-4D1A-9DDF-E2DC975AE793}"/>
              </a:ext>
            </a:extLst>
          </p:cNvPr>
          <p:cNvSpPr txBox="1"/>
          <p:nvPr/>
        </p:nvSpPr>
        <p:spPr>
          <a:xfrm>
            <a:off x="5582575" y="1650312"/>
            <a:ext cx="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2)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6F8E9AF-B1A8-4A02-B76E-3148DE368859}"/>
              </a:ext>
            </a:extLst>
          </p:cNvPr>
          <p:cNvSpPr/>
          <p:nvPr/>
        </p:nvSpPr>
        <p:spPr>
          <a:xfrm>
            <a:off x="6172200" y="768858"/>
            <a:ext cx="541867" cy="18466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D27C89-0385-464B-A4AA-6A3456922390}"/>
              </a:ext>
            </a:extLst>
          </p:cNvPr>
          <p:cNvSpPr txBox="1"/>
          <p:nvPr/>
        </p:nvSpPr>
        <p:spPr>
          <a:xfrm>
            <a:off x="6096000" y="385313"/>
            <a:ext cx="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3)</a:t>
            </a:r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93C45EF-590E-4531-8B03-52F64368C66B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사례 분석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사례 </a:t>
            </a:r>
            <a:r>
              <a:rPr lang="en-US" altLang="ko-KR" sz="2400" spc="-150" dirty="0">
                <a:latin typeface="+mj-ea"/>
              </a:rPr>
              <a:t>2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736FB530-CAD1-40E8-9D4B-76FDDC34C9A2}"/>
              </a:ext>
            </a:extLst>
          </p:cNvPr>
          <p:cNvSpPr/>
          <p:nvPr/>
        </p:nvSpPr>
        <p:spPr>
          <a:xfrm>
            <a:off x="7013762" y="689629"/>
            <a:ext cx="4603853" cy="10671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78324F-90CF-47B5-A421-EB13E161F94A}"/>
              </a:ext>
            </a:extLst>
          </p:cNvPr>
          <p:cNvSpPr txBox="1"/>
          <p:nvPr/>
        </p:nvSpPr>
        <p:spPr>
          <a:xfrm>
            <a:off x="7013762" y="379833"/>
            <a:ext cx="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3)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9B36E9E-636C-4EE4-A307-F3D5BEE2611F}"/>
              </a:ext>
            </a:extLst>
          </p:cNvPr>
          <p:cNvSpPr/>
          <p:nvPr/>
        </p:nvSpPr>
        <p:spPr>
          <a:xfrm>
            <a:off x="3537232" y="4439175"/>
            <a:ext cx="10198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spc="-150" dirty="0"/>
              <a:t>하류임을 유추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349230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29</a:t>
            </a:fld>
            <a:endParaRPr lang="ko-KR" altLang="en-US" dirty="0"/>
          </a:p>
        </p:txBody>
      </p:sp>
      <p:sp>
        <p:nvSpPr>
          <p:cNvPr id="20" name="내용 개체 틀 5">
            <a:extLst>
              <a:ext uri="{FF2B5EF4-FFF2-40B4-BE49-F238E27FC236}">
                <a16:creationId xmlns:a16="http://schemas.microsoft.com/office/drawing/2014/main" id="{6E1FFB42-BD0A-4AFC-9A18-DD2381CDECFD}"/>
              </a:ext>
            </a:extLst>
          </p:cNvPr>
          <p:cNvSpPr txBox="1">
            <a:spLocks/>
          </p:cNvSpPr>
          <p:nvPr/>
        </p:nvSpPr>
        <p:spPr>
          <a:xfrm>
            <a:off x="574383" y="1756741"/>
            <a:ext cx="10914884" cy="4577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altLang="ko-KR" sz="1600" spc="-15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pc="-150" dirty="0"/>
              <a:t>다량의 센서 데이터 의미 분석의 어려움을 해소하기 위한 시각화 시스템 소개</a:t>
            </a:r>
            <a:endParaRPr lang="en-US" altLang="ko-KR" spc="-150" dirty="0"/>
          </a:p>
          <a:p>
            <a:pPr>
              <a:buFont typeface="Wingdings" panose="05000000000000000000" pitchFamily="2" charset="2"/>
              <a:buChar char="Ø"/>
            </a:pPr>
            <a:endParaRPr lang="en-US" altLang="ko-KR" spc="-15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pc="-150" dirty="0"/>
              <a:t>대표적인 분석 과제 제안</a:t>
            </a:r>
            <a:endParaRPr lang="en-US" altLang="ko-KR" spc="-150" dirty="0"/>
          </a:p>
          <a:p>
            <a:pPr>
              <a:buFont typeface="Wingdings" panose="05000000000000000000" pitchFamily="2" charset="2"/>
              <a:buChar char="Ø"/>
            </a:pPr>
            <a:endParaRPr lang="en-US" altLang="ko-KR" spc="-15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pc="-150" dirty="0"/>
              <a:t>실제 수로 센서 데이터를 이용해 환경 오염 분석 과제 수행</a:t>
            </a:r>
            <a:endParaRPr lang="en-US" altLang="ko-KR" spc="-150" dirty="0"/>
          </a:p>
          <a:p>
            <a:pPr>
              <a:buFont typeface="Wingdings" panose="05000000000000000000" pitchFamily="2" charset="2"/>
              <a:buChar char="Ø"/>
            </a:pPr>
            <a:endParaRPr lang="en-US" altLang="ko-KR" spc="-15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549061F4-9C1D-4BA5-86DB-EF4BCD15809F}"/>
              </a:ext>
            </a:extLst>
          </p:cNvPr>
          <p:cNvSpPr txBox="1">
            <a:spLocks/>
          </p:cNvSpPr>
          <p:nvPr/>
        </p:nvSpPr>
        <p:spPr>
          <a:xfrm>
            <a:off x="189271" y="30685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/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3104174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설명선: 아래쪽 화살표 77">
            <a:extLst>
              <a:ext uri="{FF2B5EF4-FFF2-40B4-BE49-F238E27FC236}">
                <a16:creationId xmlns:a16="http://schemas.microsoft.com/office/drawing/2014/main" id="{1329AD44-FA7D-4122-89C8-D077FF617A7B}"/>
              </a:ext>
            </a:extLst>
          </p:cNvPr>
          <p:cNvSpPr/>
          <p:nvPr/>
        </p:nvSpPr>
        <p:spPr>
          <a:xfrm>
            <a:off x="6817362" y="3900811"/>
            <a:ext cx="3388930" cy="2023929"/>
          </a:xfrm>
          <a:prstGeom prst="downArrowCallout">
            <a:avLst>
              <a:gd name="adj1" fmla="val 2705"/>
              <a:gd name="adj2" fmla="val 6436"/>
              <a:gd name="adj3" fmla="val 1932"/>
              <a:gd name="adj4" fmla="val 9369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6E343FA4-7E6E-4872-9D97-7F746FB29C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611310"/>
              </p:ext>
            </p:extLst>
          </p:nvPr>
        </p:nvGraphicFramePr>
        <p:xfrm>
          <a:off x="1831189" y="3790414"/>
          <a:ext cx="4431043" cy="25221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15503">
                  <a:extLst>
                    <a:ext uri="{9D8B030D-6E8A-4147-A177-3AD203B41FA5}">
                      <a16:colId xmlns:a16="http://schemas.microsoft.com/office/drawing/2014/main" val="1121467323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3417956236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3579533862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269685262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383304619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4216386846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2076054276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3699099860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1733981764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1042466564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2298297573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213950569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3156511362"/>
                    </a:ext>
                  </a:extLst>
                </a:gridCol>
                <a:gridCol w="316580">
                  <a:extLst>
                    <a:ext uri="{9D8B030D-6E8A-4147-A177-3AD203B41FA5}">
                      <a16:colId xmlns:a16="http://schemas.microsoft.com/office/drawing/2014/main" val="3914031045"/>
                    </a:ext>
                  </a:extLst>
                </a:gridCol>
              </a:tblGrid>
              <a:tr h="37825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센서</a:t>
                      </a:r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센서</a:t>
                      </a:r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센서</a:t>
                      </a:r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센서</a:t>
                      </a:r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센서</a:t>
                      </a:r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센서</a:t>
                      </a:r>
                      <a:r>
                        <a:rPr lang="en-US" altLang="ko-KR" sz="1300" dirty="0"/>
                        <a:t>6</a:t>
                      </a:r>
                      <a:endParaRPr lang="ko-KR" altLang="en-US" sz="13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센서</a:t>
                      </a:r>
                      <a:r>
                        <a:rPr lang="en-US" altLang="ko-KR" sz="1300" dirty="0"/>
                        <a:t>7</a:t>
                      </a:r>
                      <a:endParaRPr lang="ko-KR" altLang="en-US" sz="13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580765"/>
                  </a:ext>
                </a:extLst>
              </a:tr>
              <a:tr h="2525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측정시간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값</a:t>
                      </a:r>
                      <a:r>
                        <a:rPr lang="en-US" altLang="ko-KR" sz="500" dirty="0"/>
                        <a:t>(ug)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측정시간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값</a:t>
                      </a:r>
                      <a:r>
                        <a:rPr lang="en-US" altLang="ko-KR" sz="500" dirty="0"/>
                        <a:t>(ug)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측정시간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값</a:t>
                      </a:r>
                      <a:r>
                        <a:rPr lang="en-US" altLang="ko-KR" sz="500" dirty="0"/>
                        <a:t>(ug)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측정시간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값</a:t>
                      </a:r>
                      <a:r>
                        <a:rPr lang="en-US" altLang="ko-KR" sz="500" dirty="0"/>
                        <a:t>(ug)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측정시간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값</a:t>
                      </a:r>
                      <a:r>
                        <a:rPr lang="en-US" altLang="ko-KR" sz="500" dirty="0"/>
                        <a:t>(ug)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측정시간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값</a:t>
                      </a:r>
                      <a:r>
                        <a:rPr lang="en-US" altLang="ko-KR" sz="500" dirty="0"/>
                        <a:t>(ug)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측정시간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500" dirty="0"/>
                        <a:t>값</a:t>
                      </a:r>
                      <a:r>
                        <a:rPr lang="en-US" altLang="ko-KR" sz="500" dirty="0"/>
                        <a:t>(ug)</a:t>
                      </a:r>
                      <a:endParaRPr lang="ko-KR" altLang="en-US" sz="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075187"/>
                  </a:ext>
                </a:extLst>
              </a:tr>
              <a:tr h="3782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9/1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20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9/3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44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9/3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51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9/3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52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9/4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11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9/2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65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9/6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</a:t>
                      </a:r>
                      <a:endParaRPr lang="ko-KR" altLang="en-US" sz="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659750"/>
                  </a:ext>
                </a:extLst>
              </a:tr>
              <a:tr h="3782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9/8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19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9/4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43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10/1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34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9/10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50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9/11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42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9/4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65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9/8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43</a:t>
                      </a:r>
                      <a:endParaRPr lang="ko-KR" altLang="en-US" sz="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040429"/>
                  </a:ext>
                </a:extLst>
              </a:tr>
              <a:tr h="378254"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27088"/>
                  </a:ext>
                </a:extLst>
              </a:tr>
              <a:tr h="378254"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774531"/>
                  </a:ext>
                </a:extLst>
              </a:tr>
              <a:tr h="3782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1/3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45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2/3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112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1/3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44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1/1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55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1/2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41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1/2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50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1/6</a:t>
                      </a:r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dirty="0"/>
                        <a:t>45</a:t>
                      </a:r>
                      <a:endParaRPr lang="ko-KR" altLang="en-US" sz="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703266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DCB60A00-480C-4CAB-A917-A5BA9EE2B299}"/>
              </a:ext>
            </a:extLst>
          </p:cNvPr>
          <p:cNvSpPr/>
          <p:nvPr/>
        </p:nvSpPr>
        <p:spPr>
          <a:xfrm>
            <a:off x="1908908" y="824971"/>
            <a:ext cx="3433974" cy="2397596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E030AD-DDC6-4A2B-B7D9-001EE9961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8668"/>
            <a:ext cx="2743200" cy="365125"/>
          </a:xfrm>
        </p:spPr>
        <p:txBody>
          <a:bodyPr/>
          <a:lstStyle/>
          <a:p>
            <a:fld id="{E9330E88-6F69-41DE-B86D-90ACD6686C09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46AE9DD-C296-465C-8E8B-2F470308E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0232" y="1554493"/>
            <a:ext cx="6546304" cy="177378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센서 데이터를 효과적으로 분석하여 유용한 정보를 습득할 수 있다</a:t>
            </a:r>
            <a:r>
              <a:rPr lang="en-US" altLang="ko-KR" sz="1800" spc="-150" dirty="0"/>
              <a:t>.</a:t>
            </a:r>
          </a:p>
          <a:p>
            <a:pPr marL="800100" lvl="1" indent="-342900">
              <a:buAutoNum type="arabicParenR"/>
            </a:pPr>
            <a:r>
              <a:rPr lang="ko-KR" altLang="en-US" sz="1400" spc="-150" dirty="0"/>
              <a:t>센서에서 측정되는 데이터는 센서가 설치된 지역에 대한 핵심 정보를 제공한다</a:t>
            </a:r>
            <a:r>
              <a:rPr lang="en-US" altLang="ko-KR" sz="1400" spc="-150" dirty="0"/>
              <a:t>.</a:t>
            </a:r>
          </a:p>
          <a:p>
            <a:pPr marL="800100" lvl="1" indent="-342900">
              <a:buAutoNum type="arabicParenR"/>
            </a:pPr>
            <a:r>
              <a:rPr lang="ko-KR" altLang="en-US" sz="1400" spc="-150" dirty="0"/>
              <a:t>각 센서 데이터의 공통 양상을 파악하는 등의 총체적 분석 또한 중요하다</a:t>
            </a:r>
            <a:r>
              <a:rPr lang="en-US" altLang="ko-KR" sz="1400" spc="-150" dirty="0"/>
              <a:t>.</a:t>
            </a:r>
            <a:endParaRPr lang="ko-KR" altLang="en-US" sz="1400" spc="-1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296EE9-E544-4D21-A248-686127BB6DFD}"/>
              </a:ext>
            </a:extLst>
          </p:cNvPr>
          <p:cNvSpPr txBox="1"/>
          <p:nvPr/>
        </p:nvSpPr>
        <p:spPr>
          <a:xfrm>
            <a:off x="1794608" y="482101"/>
            <a:ext cx="1192906" cy="341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/>
              <a:t>지역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16716DF-EB6D-41C2-8FE3-65F98C08DC0B}"/>
              </a:ext>
            </a:extLst>
          </p:cNvPr>
          <p:cNvSpPr/>
          <p:nvPr/>
        </p:nvSpPr>
        <p:spPr>
          <a:xfrm>
            <a:off x="2065376" y="853613"/>
            <a:ext cx="206975" cy="37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50" dirty="0"/>
              <a:t>1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ECC7AFE-1CF4-4633-9412-0C2A848EE825}"/>
              </a:ext>
            </a:extLst>
          </p:cNvPr>
          <p:cNvSpPr/>
          <p:nvPr/>
        </p:nvSpPr>
        <p:spPr>
          <a:xfrm>
            <a:off x="3033611" y="1255204"/>
            <a:ext cx="206975" cy="37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50" dirty="0"/>
              <a:t>2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E54B569-1A30-41A0-BC32-93487BE72F07}"/>
              </a:ext>
            </a:extLst>
          </p:cNvPr>
          <p:cNvSpPr/>
          <p:nvPr/>
        </p:nvSpPr>
        <p:spPr>
          <a:xfrm>
            <a:off x="4091070" y="1113861"/>
            <a:ext cx="206975" cy="37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50" dirty="0"/>
              <a:t>3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96213CA-FA7A-4DF3-A624-FAB6E3A33C91}"/>
              </a:ext>
            </a:extLst>
          </p:cNvPr>
          <p:cNvSpPr/>
          <p:nvPr/>
        </p:nvSpPr>
        <p:spPr>
          <a:xfrm>
            <a:off x="1948959" y="2578978"/>
            <a:ext cx="206975" cy="37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50" dirty="0"/>
              <a:t>4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5C5F212-9EE2-42B9-BCB3-6918FC243431}"/>
              </a:ext>
            </a:extLst>
          </p:cNvPr>
          <p:cNvSpPr/>
          <p:nvPr/>
        </p:nvSpPr>
        <p:spPr>
          <a:xfrm>
            <a:off x="2622954" y="2039109"/>
            <a:ext cx="206975" cy="37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50" dirty="0"/>
              <a:t>5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4539047-7F74-4F17-AEF1-090DF15F18C6}"/>
              </a:ext>
            </a:extLst>
          </p:cNvPr>
          <p:cNvSpPr/>
          <p:nvPr/>
        </p:nvSpPr>
        <p:spPr>
          <a:xfrm>
            <a:off x="3746999" y="2418829"/>
            <a:ext cx="206975" cy="37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50" dirty="0"/>
              <a:t>6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350AAC1-2112-4EC8-B5CE-77F8BB429D06}"/>
              </a:ext>
            </a:extLst>
          </p:cNvPr>
          <p:cNvSpPr/>
          <p:nvPr/>
        </p:nvSpPr>
        <p:spPr>
          <a:xfrm>
            <a:off x="4694497" y="1809218"/>
            <a:ext cx="206975" cy="37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50" dirty="0"/>
              <a:t>7</a:t>
            </a:r>
            <a:endParaRPr lang="ko-KR" altLang="en-US" dirty="0"/>
          </a:p>
        </p:txBody>
      </p:sp>
      <p:pic>
        <p:nvPicPr>
          <p:cNvPr id="13" name="그래픽 12" descr="웹 캠">
            <a:extLst>
              <a:ext uri="{FF2B5EF4-FFF2-40B4-BE49-F238E27FC236}">
                <a16:creationId xmlns:a16="http://schemas.microsoft.com/office/drawing/2014/main" id="{F6294BA8-781A-4E9A-8D62-07822E974E2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7765" y="1039768"/>
            <a:ext cx="408830" cy="408830"/>
          </a:xfrm>
          <a:prstGeom prst="rect">
            <a:avLst/>
          </a:prstGeom>
        </p:spPr>
      </p:pic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D66F820-0316-422D-AA20-104FA2D83B9F}"/>
              </a:ext>
            </a:extLst>
          </p:cNvPr>
          <p:cNvSpPr txBox="1">
            <a:spLocks/>
          </p:cNvSpPr>
          <p:nvPr/>
        </p:nvSpPr>
        <p:spPr>
          <a:xfrm>
            <a:off x="439791" y="3281957"/>
            <a:ext cx="1051657" cy="43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200" b="1" spc="-150" dirty="0"/>
              <a:t>데이터 습득</a:t>
            </a:r>
            <a:endParaRPr lang="en-US" altLang="ko-KR" sz="1200" b="1" spc="-150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AB39B53D-41AB-4837-9A20-DEAAAEC4A072}"/>
              </a:ext>
            </a:extLst>
          </p:cNvPr>
          <p:cNvSpPr/>
          <p:nvPr/>
        </p:nvSpPr>
        <p:spPr>
          <a:xfrm>
            <a:off x="1831189" y="5129553"/>
            <a:ext cx="4421211" cy="730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C58A44-BB24-4135-AD80-5212A33237E8}"/>
              </a:ext>
            </a:extLst>
          </p:cNvPr>
          <p:cNvSpPr txBox="1"/>
          <p:nvPr/>
        </p:nvSpPr>
        <p:spPr>
          <a:xfrm>
            <a:off x="3862791" y="5294327"/>
            <a:ext cx="461665" cy="39661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dirty="0"/>
              <a:t>...</a:t>
            </a:r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6994FD7-46D5-4B2E-AE19-0ABE6D6E6765}"/>
              </a:ext>
            </a:extLst>
          </p:cNvPr>
          <p:cNvSpPr txBox="1"/>
          <p:nvPr/>
        </p:nvSpPr>
        <p:spPr>
          <a:xfrm>
            <a:off x="1803819" y="3474421"/>
            <a:ext cx="18755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/>
              <a:t>대용량 센서 데이터</a:t>
            </a:r>
          </a:p>
        </p:txBody>
      </p:sp>
      <p:sp>
        <p:nvSpPr>
          <p:cNvPr id="48" name="제목 1">
            <a:extLst>
              <a:ext uri="{FF2B5EF4-FFF2-40B4-BE49-F238E27FC236}">
                <a16:creationId xmlns:a16="http://schemas.microsoft.com/office/drawing/2014/main" id="{7D22DBC9-8AEF-4EAA-8E6C-4D0E0A23D162}"/>
              </a:ext>
            </a:extLst>
          </p:cNvPr>
          <p:cNvSpPr txBox="1">
            <a:spLocks/>
          </p:cNvSpPr>
          <p:nvPr/>
        </p:nvSpPr>
        <p:spPr>
          <a:xfrm>
            <a:off x="189271" y="30685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/>
              <a:t>서론</a:t>
            </a:r>
          </a:p>
        </p:txBody>
      </p:sp>
      <p:pic>
        <p:nvPicPr>
          <p:cNvPr id="52" name="그래픽 51" descr="웹 캠">
            <a:extLst>
              <a:ext uri="{FF2B5EF4-FFF2-40B4-BE49-F238E27FC236}">
                <a16:creationId xmlns:a16="http://schemas.microsoft.com/office/drawing/2014/main" id="{1CA1B84B-C869-4141-88B3-492A4B97161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78720" y="2752173"/>
            <a:ext cx="408830" cy="408830"/>
          </a:xfrm>
          <a:prstGeom prst="rect">
            <a:avLst/>
          </a:prstGeom>
        </p:spPr>
      </p:pic>
      <p:pic>
        <p:nvPicPr>
          <p:cNvPr id="53" name="그래픽 52" descr="웹 캠">
            <a:extLst>
              <a:ext uri="{FF2B5EF4-FFF2-40B4-BE49-F238E27FC236}">
                <a16:creationId xmlns:a16="http://schemas.microsoft.com/office/drawing/2014/main" id="{970ACC4C-6BDF-4CC3-865B-91CDBEF0752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69974" y="1406623"/>
            <a:ext cx="408830" cy="408830"/>
          </a:xfrm>
          <a:prstGeom prst="rect">
            <a:avLst/>
          </a:prstGeom>
        </p:spPr>
      </p:pic>
      <p:pic>
        <p:nvPicPr>
          <p:cNvPr id="54" name="그래픽 53" descr="웹 캠">
            <a:extLst>
              <a:ext uri="{FF2B5EF4-FFF2-40B4-BE49-F238E27FC236}">
                <a16:creationId xmlns:a16="http://schemas.microsoft.com/office/drawing/2014/main" id="{EC8E2D34-9314-4B90-8427-CB6DEB9543D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31122" y="2194698"/>
            <a:ext cx="408830" cy="408830"/>
          </a:xfrm>
          <a:prstGeom prst="rect">
            <a:avLst/>
          </a:prstGeom>
        </p:spPr>
      </p:pic>
      <p:pic>
        <p:nvPicPr>
          <p:cNvPr id="55" name="그래픽 54" descr="웹 캠">
            <a:extLst>
              <a:ext uri="{FF2B5EF4-FFF2-40B4-BE49-F238E27FC236}">
                <a16:creationId xmlns:a16="http://schemas.microsoft.com/office/drawing/2014/main" id="{79478EC8-0210-4A8D-BF2B-A4E85D0CCCB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20831" y="1255204"/>
            <a:ext cx="408830" cy="408830"/>
          </a:xfrm>
          <a:prstGeom prst="rect">
            <a:avLst/>
          </a:prstGeom>
        </p:spPr>
      </p:pic>
      <p:pic>
        <p:nvPicPr>
          <p:cNvPr id="58" name="그래픽 57" descr="웹 캠">
            <a:extLst>
              <a:ext uri="{FF2B5EF4-FFF2-40B4-BE49-F238E27FC236}">
                <a16:creationId xmlns:a16="http://schemas.microsoft.com/office/drawing/2014/main" id="{92987C25-24B0-448F-B747-5DB40445D1B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11357" y="1964731"/>
            <a:ext cx="408830" cy="408830"/>
          </a:xfrm>
          <a:prstGeom prst="rect">
            <a:avLst/>
          </a:prstGeom>
        </p:spPr>
      </p:pic>
      <p:pic>
        <p:nvPicPr>
          <p:cNvPr id="59" name="그래픽 58" descr="웹 캠">
            <a:extLst>
              <a:ext uri="{FF2B5EF4-FFF2-40B4-BE49-F238E27FC236}">
                <a16:creationId xmlns:a16="http://schemas.microsoft.com/office/drawing/2014/main" id="{14221131-DC32-4390-A640-65B61D191CC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89215" y="2565763"/>
            <a:ext cx="408830" cy="408830"/>
          </a:xfrm>
          <a:prstGeom prst="rect">
            <a:avLst/>
          </a:prstGeom>
        </p:spPr>
      </p:pic>
      <p:sp>
        <p:nvSpPr>
          <p:cNvPr id="21" name="화살표: 오른쪽으로 구부러짐 20">
            <a:extLst>
              <a:ext uri="{FF2B5EF4-FFF2-40B4-BE49-F238E27FC236}">
                <a16:creationId xmlns:a16="http://schemas.microsoft.com/office/drawing/2014/main" id="{EFBC9C6A-2A6B-44EB-AFDB-90F51CE376D7}"/>
              </a:ext>
            </a:extLst>
          </p:cNvPr>
          <p:cNvSpPr/>
          <p:nvPr/>
        </p:nvSpPr>
        <p:spPr>
          <a:xfrm>
            <a:off x="1254963" y="2978009"/>
            <a:ext cx="472971" cy="1043489"/>
          </a:xfrm>
          <a:prstGeom prst="curved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FBE01A94-D600-4E27-9D37-D62A2362A8A9}"/>
              </a:ext>
            </a:extLst>
          </p:cNvPr>
          <p:cNvSpPr/>
          <p:nvPr/>
        </p:nvSpPr>
        <p:spPr>
          <a:xfrm>
            <a:off x="6817362" y="5959242"/>
            <a:ext cx="3388930" cy="26068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내용 개체 틀 2">
            <a:extLst>
              <a:ext uri="{FF2B5EF4-FFF2-40B4-BE49-F238E27FC236}">
                <a16:creationId xmlns:a16="http://schemas.microsoft.com/office/drawing/2014/main" id="{95EC37B2-A32C-4FC0-8517-49F5305179C9}"/>
              </a:ext>
            </a:extLst>
          </p:cNvPr>
          <p:cNvSpPr txBox="1">
            <a:spLocks/>
          </p:cNvSpPr>
          <p:nvPr/>
        </p:nvSpPr>
        <p:spPr>
          <a:xfrm>
            <a:off x="10360811" y="5935466"/>
            <a:ext cx="1616517" cy="43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600" b="1" spc="-150" dirty="0"/>
              <a:t>유용한 정보 습득</a:t>
            </a:r>
            <a:endParaRPr lang="en-US" altLang="ko-KR" sz="1600" b="1" spc="-150" dirty="0"/>
          </a:p>
        </p:txBody>
      </p:sp>
      <p:sp>
        <p:nvSpPr>
          <p:cNvPr id="71" name="내용 개체 틀 2">
            <a:extLst>
              <a:ext uri="{FF2B5EF4-FFF2-40B4-BE49-F238E27FC236}">
                <a16:creationId xmlns:a16="http://schemas.microsoft.com/office/drawing/2014/main" id="{2AA4523E-4A16-452D-9499-1B85BFF5197E}"/>
              </a:ext>
            </a:extLst>
          </p:cNvPr>
          <p:cNvSpPr txBox="1">
            <a:spLocks/>
          </p:cNvSpPr>
          <p:nvPr/>
        </p:nvSpPr>
        <p:spPr>
          <a:xfrm>
            <a:off x="5560232" y="2485177"/>
            <a:ext cx="6435123" cy="1587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1800" spc="-150" dirty="0"/>
              <a:t>따라서 시간 및 지역별로 측정된 센서 데이터의 개별적</a:t>
            </a:r>
            <a:r>
              <a:rPr lang="en-US" altLang="ko-KR" sz="1800" spc="-150" dirty="0"/>
              <a:t> </a:t>
            </a:r>
            <a:r>
              <a:rPr lang="ko-KR" altLang="en-US" sz="1800" spc="-150" dirty="0"/>
              <a:t>분석 및  각 센서 데이터 간 연관성 탐색을 돕는 효과적인 시각화 시스템이 필요하다</a:t>
            </a:r>
            <a:r>
              <a:rPr lang="en-US" altLang="ko-KR" sz="1800" spc="-150" dirty="0"/>
              <a:t>.</a:t>
            </a:r>
            <a:endParaRPr lang="ko-KR" altLang="en-US" sz="1800" spc="-150" dirty="0"/>
          </a:p>
        </p:txBody>
      </p:sp>
      <p:pic>
        <p:nvPicPr>
          <p:cNvPr id="72" name="그림 1">
            <a:extLst>
              <a:ext uri="{FF2B5EF4-FFF2-40B4-BE49-F238E27FC236}">
                <a16:creationId xmlns:a16="http://schemas.microsoft.com/office/drawing/2014/main" id="{28F338E3-A04F-443A-83BA-A280937B0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9796" y="3963845"/>
            <a:ext cx="3244062" cy="177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id="{EFDD8658-3FC6-4482-9660-095A4741C4D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7746" y="4639110"/>
            <a:ext cx="189841" cy="165345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id="{A77C3816-9E79-47AB-8DE1-71CF333F15A3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1522" y="5490654"/>
            <a:ext cx="189841" cy="165345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id="{4CD4DFD5-EBAE-4623-955A-2FBA5BF2B39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31859" y="5540049"/>
            <a:ext cx="189841" cy="165345"/>
          </a:xfrm>
          <a:prstGeom prst="rect">
            <a:avLst/>
          </a:prstGeom>
        </p:spPr>
      </p:pic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6CB53BDC-5AAA-4F82-91BD-73C3D111F9C6}"/>
              </a:ext>
            </a:extLst>
          </p:cNvPr>
          <p:cNvSpPr/>
          <p:nvPr/>
        </p:nvSpPr>
        <p:spPr>
          <a:xfrm>
            <a:off x="7234798" y="5284890"/>
            <a:ext cx="2593386" cy="270381"/>
          </a:xfrm>
          <a:prstGeom prst="roundRect">
            <a:avLst/>
          </a:prstGeom>
          <a:solidFill>
            <a:srgbClr val="C9C9C9">
              <a:alpha val="6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내용 개체 틀 2">
            <a:extLst>
              <a:ext uri="{FF2B5EF4-FFF2-40B4-BE49-F238E27FC236}">
                <a16:creationId xmlns:a16="http://schemas.microsoft.com/office/drawing/2014/main" id="{AE796958-77A2-4134-8C46-7BC10C004AC1}"/>
              </a:ext>
            </a:extLst>
          </p:cNvPr>
          <p:cNvSpPr txBox="1">
            <a:spLocks/>
          </p:cNvSpPr>
          <p:nvPr/>
        </p:nvSpPr>
        <p:spPr>
          <a:xfrm>
            <a:off x="7172106" y="5269668"/>
            <a:ext cx="2723536" cy="43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400" b="1" spc="-150" dirty="0"/>
              <a:t>시각화 시스템을 이용한 데이터 분석</a:t>
            </a:r>
            <a:endParaRPr lang="en-US" altLang="ko-KR" sz="1400" b="1" spc="-150" dirty="0"/>
          </a:p>
        </p:txBody>
      </p:sp>
    </p:spTree>
    <p:extLst>
      <p:ext uri="{BB962C8B-B14F-4D97-AF65-F5344CB8AC3E}">
        <p14:creationId xmlns:p14="http://schemas.microsoft.com/office/powerpoint/2010/main" val="21421846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5431E1-7EB6-41C0-A169-221131779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8140"/>
            <a:ext cx="10515600" cy="561882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ko-KR" sz="4000" b="1" dirty="0"/>
              <a:t>Q &amp; A</a:t>
            </a:r>
          </a:p>
          <a:p>
            <a:pPr marL="0" indent="0" algn="ctr">
              <a:buNone/>
            </a:pPr>
            <a:r>
              <a:rPr lang="en-US" altLang="ko-KR" sz="3200" b="1" dirty="0"/>
              <a:t>Thank you</a:t>
            </a:r>
          </a:p>
          <a:p>
            <a:pPr marL="0" indent="0" algn="ctr">
              <a:buNone/>
            </a:pPr>
            <a:endParaRPr lang="en-US" altLang="ko-KR" sz="4000" b="1" dirty="0"/>
          </a:p>
          <a:p>
            <a:pPr marL="0" indent="0" algn="ctr">
              <a:buNone/>
            </a:pPr>
            <a:r>
              <a:rPr lang="en-US" altLang="ko-KR" sz="2800" dirty="0"/>
              <a:t>mychoi0908@gmail.com</a:t>
            </a:r>
            <a:endParaRPr lang="ko-KR" altLang="en-US" sz="2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D02040-A26F-4311-B9E4-DB24C3C73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142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835E413-7EF8-45F5-809A-488BAD5CD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D2B5665C-41FE-4B98-8594-1C6FC9EB8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035" y="1982082"/>
            <a:ext cx="11012352" cy="24049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ko-KR" altLang="en-US" sz="2000" spc="-150" dirty="0"/>
              <a:t>대용량 센서 데이터의 효과적인 분석을 위한 시각화 시스템을 제안하였다</a:t>
            </a:r>
            <a:r>
              <a:rPr lang="en-US" altLang="ko-KR" sz="2000" spc="-150" dirty="0"/>
              <a:t>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 sz="2000" spc="-150" dirty="0"/>
              <a:t>Python</a:t>
            </a:r>
            <a:r>
              <a:rPr lang="ko-KR" altLang="en-US" sz="2000" spc="-150" dirty="0"/>
              <a:t>과</a:t>
            </a:r>
            <a:r>
              <a:rPr lang="en-US" altLang="ko-KR" sz="2000" spc="-150" dirty="0"/>
              <a:t> D3.js (</a:t>
            </a:r>
            <a:r>
              <a:rPr lang="en-US" altLang="ko-KR" sz="2000" spc="-150" dirty="0" err="1"/>
              <a:t>Javascript</a:t>
            </a:r>
            <a:r>
              <a:rPr lang="en-US" altLang="ko-KR" sz="2000" spc="-150" dirty="0"/>
              <a:t> Library) </a:t>
            </a:r>
            <a:r>
              <a:rPr lang="ko-KR" altLang="en-US" sz="2000" spc="-150" dirty="0"/>
              <a:t>를 사용</a:t>
            </a:r>
            <a:r>
              <a:rPr lang="en-US" altLang="ko-KR" sz="2000" spc="-150" dirty="0"/>
              <a:t>,</a:t>
            </a:r>
            <a:r>
              <a:rPr lang="ko-KR" altLang="en-US" sz="2000" spc="-150" dirty="0"/>
              <a:t> 사용자의 접근성을 고려하여 웹에서 구현하였다</a:t>
            </a:r>
            <a:r>
              <a:rPr lang="en-US" altLang="ko-KR" sz="20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2000" spc="-150" dirty="0"/>
              <a:t>해당 시각화 시스템을 통해 사용자는 </a:t>
            </a:r>
            <a:endParaRPr lang="en-US" altLang="ko-KR" sz="2000" spc="-150" dirty="0"/>
          </a:p>
          <a:p>
            <a:pPr marL="457200" lvl="1" indent="0">
              <a:buNone/>
            </a:pPr>
            <a:r>
              <a:rPr lang="en-US" altLang="ko-KR" sz="1600" spc="-150" dirty="0"/>
              <a:t>1) </a:t>
            </a:r>
            <a:r>
              <a:rPr lang="ko-KR" altLang="en-US" sz="1600" spc="-150" dirty="0"/>
              <a:t>센서가 설치된 지역의 이상 현상 파악</a:t>
            </a:r>
            <a:endParaRPr lang="en-US" altLang="ko-KR" sz="1600" spc="-150" dirty="0"/>
          </a:p>
          <a:p>
            <a:pPr marL="457200" lvl="1" indent="0">
              <a:buNone/>
            </a:pPr>
            <a:r>
              <a:rPr lang="en-US" altLang="ko-KR" sz="1600" spc="-150" dirty="0"/>
              <a:t>2) </a:t>
            </a:r>
            <a:r>
              <a:rPr lang="ko-KR" altLang="en-US" sz="1600" spc="-150" dirty="0"/>
              <a:t>시공간 별 변화 양상 파악 </a:t>
            </a:r>
            <a:endParaRPr lang="en-US" altLang="ko-KR" sz="1600" spc="-150" dirty="0"/>
          </a:p>
          <a:p>
            <a:pPr marL="457200" lvl="1" indent="0">
              <a:buNone/>
            </a:pPr>
            <a:r>
              <a:rPr lang="en-US" altLang="ko-KR" sz="1600" spc="-150" dirty="0"/>
              <a:t>3) </a:t>
            </a:r>
            <a:r>
              <a:rPr lang="ko-KR" altLang="en-US" sz="1600" spc="-150" dirty="0"/>
              <a:t>현재 센서 데이터 측정 방식의 효율성 재고</a:t>
            </a:r>
            <a:endParaRPr lang="en-US" altLang="ko-KR" sz="1600" spc="-150" dirty="0"/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A9150188-200F-454D-9F29-653D2B0927D2}"/>
              </a:ext>
            </a:extLst>
          </p:cNvPr>
          <p:cNvSpPr txBox="1">
            <a:spLocks/>
          </p:cNvSpPr>
          <p:nvPr/>
        </p:nvSpPr>
        <p:spPr>
          <a:xfrm>
            <a:off x="189271" y="30685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/>
              <a:t>서론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A9F814-69AD-449B-B2F0-8B45EB954648}"/>
              </a:ext>
            </a:extLst>
          </p:cNvPr>
          <p:cNvSpPr/>
          <p:nvPr/>
        </p:nvSpPr>
        <p:spPr>
          <a:xfrm>
            <a:off x="470703" y="3986934"/>
            <a:ext cx="110910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ko-KR" altLang="en-US" sz="2000" spc="-150" dirty="0"/>
              <a:t>등의 작업을 수행할 수 있다</a:t>
            </a:r>
            <a:r>
              <a:rPr lang="en-US" altLang="ko-KR" sz="2000" spc="-1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2753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20B567-1B89-4B53-A932-D9BB429BD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4195"/>
            <a:ext cx="10515600" cy="42335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z="2000" b="1" spc="-150" dirty="0"/>
              <a:t>G1)  </a:t>
            </a:r>
            <a:r>
              <a:rPr lang="ko-KR" altLang="en-US" sz="2000" spc="-150" dirty="0"/>
              <a:t>센서에서 측정한 데이터를 시간 흐름에 따라 시각화</a:t>
            </a:r>
            <a:endParaRPr lang="en-US" altLang="ko-KR" sz="2000" spc="-150" dirty="0"/>
          </a:p>
          <a:p>
            <a:pPr marL="0" indent="0">
              <a:buNone/>
            </a:pPr>
            <a:r>
              <a:rPr lang="en-US" altLang="ko-KR" sz="2000" spc="-150" dirty="0"/>
              <a:t> 	</a:t>
            </a:r>
            <a:r>
              <a:rPr lang="en-US" altLang="ko-KR" sz="2000" spc="-150" dirty="0">
                <a:ea typeface="Tahoma" panose="020B0604030504040204" pitchFamily="34" charset="0"/>
              </a:rPr>
              <a:t>→ </a:t>
            </a:r>
            <a:r>
              <a:rPr lang="ko-KR" altLang="en-US" sz="2000" b="1" spc="-150" dirty="0"/>
              <a:t>데이터의 변화 추이</a:t>
            </a:r>
            <a:r>
              <a:rPr lang="ko-KR" altLang="en-US" sz="2000" spc="-150" dirty="0"/>
              <a:t>를 다양한 관점에서 확인할 수 있다</a:t>
            </a:r>
            <a:r>
              <a:rPr lang="en-US" altLang="ko-KR" sz="2000" spc="-150" dirty="0"/>
              <a:t>.</a:t>
            </a:r>
          </a:p>
          <a:p>
            <a:pPr marL="0" indent="0">
              <a:buNone/>
            </a:pPr>
            <a:endParaRPr lang="en-US" altLang="ko-KR" sz="2000" spc="-150" dirty="0"/>
          </a:p>
          <a:p>
            <a:pPr marL="0" indent="0">
              <a:buNone/>
            </a:pPr>
            <a:r>
              <a:rPr lang="en-US" altLang="ko-KR" sz="2000" b="1" spc="-150" dirty="0"/>
              <a:t>G2)</a:t>
            </a:r>
            <a:r>
              <a:rPr lang="ko-KR" altLang="en-US" sz="2000" b="1" spc="-150" dirty="0"/>
              <a:t> </a:t>
            </a:r>
            <a:r>
              <a:rPr lang="ko-KR" altLang="en-US" sz="2000" spc="-150" dirty="0"/>
              <a:t>각 데이터를 통계 자료와 비교</a:t>
            </a:r>
            <a:endParaRPr lang="en-US" altLang="ko-KR" sz="2000" spc="-150" dirty="0"/>
          </a:p>
          <a:p>
            <a:pPr marL="0" indent="0">
              <a:buNone/>
            </a:pPr>
            <a:r>
              <a:rPr lang="en-US" altLang="ko-KR" sz="2000" spc="-150" dirty="0"/>
              <a:t> 	</a:t>
            </a:r>
            <a:r>
              <a:rPr lang="en-US" altLang="ko-KR" sz="2000" spc="-150" dirty="0">
                <a:ea typeface="Tahoma" panose="020B0604030504040204" pitchFamily="34" charset="0"/>
              </a:rPr>
              <a:t>→ </a:t>
            </a:r>
            <a:r>
              <a:rPr lang="ko-KR" altLang="en-US" sz="2000" b="1" spc="-150" dirty="0"/>
              <a:t>비정상적인 센서 데이터</a:t>
            </a:r>
            <a:r>
              <a:rPr lang="ko-KR" altLang="en-US" sz="2000" spc="-150" dirty="0"/>
              <a:t>를 쉽게 감지할 수 있다</a:t>
            </a:r>
            <a:r>
              <a:rPr lang="en-US" altLang="ko-KR" sz="2000" spc="-150" dirty="0"/>
              <a:t>.</a:t>
            </a:r>
          </a:p>
          <a:p>
            <a:pPr marL="0" indent="0">
              <a:buNone/>
            </a:pPr>
            <a:endParaRPr lang="en-US" altLang="ko-KR" sz="2000" spc="-150" dirty="0"/>
          </a:p>
          <a:p>
            <a:pPr marL="0" indent="0">
              <a:buNone/>
            </a:pPr>
            <a:r>
              <a:rPr lang="en-US" altLang="ko-KR" sz="2000" b="1" spc="-150" dirty="0"/>
              <a:t>G3) </a:t>
            </a:r>
            <a:r>
              <a:rPr lang="ko-KR" altLang="en-US" sz="2000" spc="-150" dirty="0"/>
              <a:t>센서가 설치되어 있는 </a:t>
            </a:r>
            <a:r>
              <a:rPr lang="ko-KR" altLang="en-US" sz="2000" b="1" spc="-150" dirty="0"/>
              <a:t>지역 간 관련성</a:t>
            </a:r>
            <a:r>
              <a:rPr lang="ko-KR" altLang="en-US" sz="2000" spc="-150" dirty="0"/>
              <a:t>을 파악할 수 있다</a:t>
            </a:r>
            <a:r>
              <a:rPr lang="en-US" altLang="ko-KR" sz="2000" spc="-150" dirty="0"/>
              <a:t>.</a:t>
            </a:r>
          </a:p>
          <a:p>
            <a:pPr marL="0" indent="0">
              <a:buNone/>
            </a:pPr>
            <a:endParaRPr lang="en-US" altLang="ko-KR" sz="2000" spc="-150" dirty="0"/>
          </a:p>
          <a:p>
            <a:pPr marL="0" indent="0">
              <a:buNone/>
            </a:pPr>
            <a:r>
              <a:rPr lang="en-US" altLang="ko-KR" sz="2000" b="1" spc="-150" dirty="0"/>
              <a:t>G4) </a:t>
            </a:r>
            <a:r>
              <a:rPr lang="ko-KR" altLang="en-US" sz="2000" spc="-150" dirty="0"/>
              <a:t>특정 데이터가 </a:t>
            </a:r>
            <a:r>
              <a:rPr lang="ko-KR" altLang="en-US" sz="2000" b="1" spc="-150" dirty="0"/>
              <a:t>비정상적으로 많이 관찰된 지역</a:t>
            </a:r>
            <a:r>
              <a:rPr lang="en-US" altLang="ko-KR" sz="2000" b="1" spc="-150" dirty="0"/>
              <a:t>, </a:t>
            </a:r>
            <a:r>
              <a:rPr lang="ko-KR" altLang="en-US" sz="2000" b="1" spc="-150" dirty="0"/>
              <a:t>시간대</a:t>
            </a:r>
            <a:r>
              <a:rPr lang="ko-KR" altLang="en-US" sz="2000" spc="-150" dirty="0"/>
              <a:t>를 파악할 수 있다</a:t>
            </a:r>
            <a:r>
              <a:rPr lang="en-US" altLang="ko-KR" sz="2000" spc="-150" dirty="0"/>
              <a:t>.</a:t>
            </a:r>
          </a:p>
          <a:p>
            <a:pPr marL="0" indent="0">
              <a:buNone/>
            </a:pPr>
            <a:endParaRPr lang="en-US" altLang="ko-KR" sz="2000" spc="-150" dirty="0"/>
          </a:p>
          <a:p>
            <a:pPr marL="0" indent="0">
              <a:buNone/>
            </a:pPr>
            <a:r>
              <a:rPr lang="en-US" altLang="ko-KR" sz="2000" b="1" spc="-150" dirty="0"/>
              <a:t>G5) </a:t>
            </a:r>
            <a:r>
              <a:rPr lang="ko-KR" altLang="en-US" sz="2000" spc="-150" dirty="0"/>
              <a:t>사용자와 시스템의 </a:t>
            </a:r>
            <a:r>
              <a:rPr lang="ko-KR" altLang="en-US" sz="2000" b="1" spc="-150" dirty="0"/>
              <a:t>상호작용적 탐색</a:t>
            </a:r>
            <a:r>
              <a:rPr lang="ko-KR" altLang="en-US" sz="2000" spc="-150" dirty="0"/>
              <a:t>을 지원한다</a:t>
            </a:r>
            <a:r>
              <a:rPr lang="en-US" altLang="ko-KR" sz="2000" spc="-150" dirty="0"/>
              <a:t>.</a:t>
            </a:r>
            <a:endParaRPr lang="ko-KR" altLang="en-US" sz="2000" spc="-15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E97D783-8028-4F9D-BED5-0524DA3A1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C077DE28-6909-4F36-8E7E-F8EA895CBA23}"/>
              </a:ext>
            </a:extLst>
          </p:cNvPr>
          <p:cNvSpPr txBox="1">
            <a:spLocks/>
          </p:cNvSpPr>
          <p:nvPr/>
        </p:nvSpPr>
        <p:spPr>
          <a:xfrm>
            <a:off x="189271" y="30685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/>
              <a:t>설계 목표 </a:t>
            </a:r>
            <a:r>
              <a:rPr lang="en-US" altLang="ko-KR" b="1" spc="-150" dirty="0"/>
              <a:t>( Design Goal )</a:t>
            </a:r>
            <a:endParaRPr lang="ko-KR" altLang="en-US" b="1" spc="-150" dirty="0"/>
          </a:p>
        </p:txBody>
      </p:sp>
    </p:spTree>
    <p:extLst>
      <p:ext uri="{BB962C8B-B14F-4D97-AF65-F5344CB8AC3E}">
        <p14:creationId xmlns:p14="http://schemas.microsoft.com/office/powerpoint/2010/main" val="3533683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E97D783-8028-4F9D-BED5-0524DA3A1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A5774A22-CBF4-4833-8B08-D73BB7C091D6}"/>
              </a:ext>
            </a:extLst>
          </p:cNvPr>
          <p:cNvSpPr txBox="1">
            <a:spLocks/>
          </p:cNvSpPr>
          <p:nvPr/>
        </p:nvSpPr>
        <p:spPr>
          <a:xfrm>
            <a:off x="189271" y="30685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/>
              <a:t>분석 과제 </a:t>
            </a:r>
            <a:r>
              <a:rPr lang="en-US" altLang="ko-KR" b="1" spc="-150" dirty="0"/>
              <a:t>( Analytic Task )</a:t>
            </a:r>
            <a:endParaRPr lang="ko-KR" altLang="en-US" b="1" spc="-150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2ABA3AD-8D5B-43FB-9657-2F1E7181D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4195"/>
            <a:ext cx="10515600" cy="4233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spc="-150" dirty="0"/>
              <a:t>T1) </a:t>
            </a:r>
            <a:r>
              <a:rPr lang="ko-KR" altLang="en-US" sz="2000" spc="-150" dirty="0"/>
              <a:t>시간 흐름에 따른 센서데이터의 총체적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개별적 변화를 관찰</a:t>
            </a:r>
            <a:endParaRPr lang="en-US" altLang="ko-KR" sz="2000" spc="-150" dirty="0"/>
          </a:p>
          <a:p>
            <a:pPr marL="0" indent="0">
              <a:buNone/>
            </a:pPr>
            <a:r>
              <a:rPr lang="en-US" altLang="ko-KR" sz="2000" spc="-150" dirty="0"/>
              <a:t>	</a:t>
            </a:r>
            <a:r>
              <a:rPr lang="en-US" altLang="ko-KR" sz="2000" spc="-150" dirty="0">
                <a:ea typeface="Tahoma" panose="020B0604030504040204" pitchFamily="34" charset="0"/>
              </a:rPr>
              <a:t>→ </a:t>
            </a:r>
            <a:r>
              <a:rPr lang="ko-KR" altLang="en-US" sz="2000" b="1" spc="-150" dirty="0">
                <a:ea typeface="Tahoma" panose="020B0604030504040204" pitchFamily="34" charset="0"/>
              </a:rPr>
              <a:t>센서 데이터 변화 양상</a:t>
            </a:r>
            <a:r>
              <a:rPr lang="ko-KR" altLang="en-US" sz="2000" spc="-150" dirty="0">
                <a:ea typeface="Tahoma" panose="020B0604030504040204" pitchFamily="34" charset="0"/>
              </a:rPr>
              <a:t>을 시간별</a:t>
            </a:r>
            <a:r>
              <a:rPr lang="en-US" altLang="ko-KR" sz="2000" spc="-150" dirty="0">
                <a:ea typeface="Tahoma" panose="020B0604030504040204" pitchFamily="34" charset="0"/>
              </a:rPr>
              <a:t>, </a:t>
            </a:r>
            <a:r>
              <a:rPr lang="ko-KR" altLang="en-US" sz="2000" spc="-150" dirty="0">
                <a:ea typeface="Tahoma" panose="020B0604030504040204" pitchFamily="34" charset="0"/>
              </a:rPr>
              <a:t>지역별로 파악한다</a:t>
            </a:r>
            <a:r>
              <a:rPr lang="en-US" altLang="ko-KR" sz="2000" spc="-150" dirty="0">
                <a:ea typeface="Tahoma" panose="020B0604030504040204" pitchFamily="34" charset="0"/>
              </a:rPr>
              <a:t>.</a:t>
            </a:r>
          </a:p>
          <a:p>
            <a:pPr marL="0" indent="0">
              <a:buNone/>
            </a:pPr>
            <a:endParaRPr lang="en-US" altLang="ko-KR" sz="2000" spc="-150" dirty="0">
              <a:ea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altLang="ko-KR" sz="2000" b="1" spc="-150" dirty="0">
                <a:ea typeface="Tahoma" panose="020B0604030504040204" pitchFamily="34" charset="0"/>
              </a:rPr>
              <a:t>T2) </a:t>
            </a:r>
            <a:r>
              <a:rPr lang="ko-KR" altLang="en-US" sz="2000" spc="-150" dirty="0">
                <a:ea typeface="Tahoma" panose="020B0604030504040204" pitchFamily="34" charset="0"/>
              </a:rPr>
              <a:t>센서 데이터가 </a:t>
            </a:r>
            <a:r>
              <a:rPr lang="ko-KR" altLang="en-US" sz="2000" b="1" spc="-150" dirty="0">
                <a:ea typeface="Tahoma" panose="020B0604030504040204" pitchFamily="34" charset="0"/>
              </a:rPr>
              <a:t>비정상적으로 관측된 날짜와 지역</a:t>
            </a:r>
            <a:r>
              <a:rPr lang="ko-KR" altLang="en-US" sz="2000" spc="-150" dirty="0">
                <a:ea typeface="Tahoma" panose="020B0604030504040204" pitchFamily="34" charset="0"/>
              </a:rPr>
              <a:t>을 파악한다</a:t>
            </a:r>
            <a:r>
              <a:rPr lang="en-US" altLang="ko-KR" sz="2000" spc="-150" dirty="0">
                <a:ea typeface="Tahoma" panose="020B0604030504040204" pitchFamily="34" charset="0"/>
              </a:rPr>
              <a:t>.</a:t>
            </a:r>
          </a:p>
          <a:p>
            <a:pPr marL="0" indent="0">
              <a:buNone/>
            </a:pPr>
            <a:endParaRPr lang="en-US" altLang="ko-KR" sz="2000" spc="-150" dirty="0">
              <a:ea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altLang="ko-KR" sz="2000" b="1" spc="-150" dirty="0">
                <a:ea typeface="Tahoma" panose="020B0604030504040204" pitchFamily="34" charset="0"/>
              </a:rPr>
              <a:t>T3) </a:t>
            </a:r>
            <a:r>
              <a:rPr lang="ko-KR" altLang="en-US" sz="2000" spc="-150" dirty="0">
                <a:ea typeface="Tahoma" panose="020B0604030504040204" pitchFamily="34" charset="0"/>
              </a:rPr>
              <a:t>측정 데이터 간 비교</a:t>
            </a:r>
            <a:endParaRPr lang="en-US" altLang="ko-KR" sz="2000" spc="-150" dirty="0">
              <a:ea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altLang="ko-KR" sz="2000" spc="-150" dirty="0">
                <a:ea typeface="Tahoma" panose="020B0604030504040204" pitchFamily="34" charset="0"/>
              </a:rPr>
              <a:t>	 → </a:t>
            </a:r>
            <a:r>
              <a:rPr lang="ko-KR" altLang="en-US" sz="2000" b="1" spc="-150" dirty="0">
                <a:ea typeface="Tahoma" panose="020B0604030504040204" pitchFamily="34" charset="0"/>
              </a:rPr>
              <a:t>데이터 측정 방식의 적합성 </a:t>
            </a:r>
            <a:r>
              <a:rPr lang="ko-KR" altLang="en-US" sz="2000" spc="-150" dirty="0">
                <a:ea typeface="Tahoma" panose="020B0604030504040204" pitchFamily="34" charset="0"/>
              </a:rPr>
              <a:t>여부를 판단한다</a:t>
            </a:r>
            <a:r>
              <a:rPr lang="en-US" altLang="ko-KR" sz="2000" spc="-150" dirty="0">
                <a:ea typeface="Tahoma" panose="020B0604030504040204" pitchFamily="34" charset="0"/>
              </a:rPr>
              <a:t>.</a:t>
            </a:r>
          </a:p>
          <a:p>
            <a:pPr marL="0" indent="0">
              <a:buNone/>
            </a:pPr>
            <a:endParaRPr lang="en-US" altLang="ko-KR" sz="2000" spc="-150" dirty="0">
              <a:ea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altLang="ko-KR" sz="2000" b="1" spc="-150" dirty="0">
                <a:ea typeface="Tahoma" panose="020B0604030504040204" pitchFamily="34" charset="0"/>
              </a:rPr>
              <a:t>T4) </a:t>
            </a:r>
            <a:r>
              <a:rPr lang="ko-KR" altLang="en-US" sz="2000" spc="-150" dirty="0">
                <a:ea typeface="Tahoma" panose="020B0604030504040204" pitchFamily="34" charset="0"/>
              </a:rPr>
              <a:t>센서 데이터 간 </a:t>
            </a:r>
            <a:r>
              <a:rPr lang="ko-KR" altLang="en-US" sz="2000" b="1" spc="-150" dirty="0">
                <a:ea typeface="Tahoma" panose="020B0604030504040204" pitchFamily="34" charset="0"/>
              </a:rPr>
              <a:t>공통점</a:t>
            </a:r>
            <a:r>
              <a:rPr lang="en-US" altLang="ko-KR" sz="2000" spc="-150" dirty="0">
                <a:ea typeface="Tahoma" panose="020B0604030504040204" pitchFamily="34" charset="0"/>
              </a:rPr>
              <a:t>, </a:t>
            </a:r>
            <a:r>
              <a:rPr lang="ko-KR" altLang="en-US" sz="2000" spc="-150" dirty="0">
                <a:ea typeface="Tahoma" panose="020B0604030504040204" pitchFamily="34" charset="0"/>
              </a:rPr>
              <a:t>혹은 </a:t>
            </a:r>
            <a:r>
              <a:rPr lang="ko-KR" altLang="en-US" sz="2000" b="1" spc="-150" dirty="0">
                <a:ea typeface="Tahoma" panose="020B0604030504040204" pitchFamily="34" charset="0"/>
              </a:rPr>
              <a:t>공통적 변화 양상</a:t>
            </a:r>
            <a:r>
              <a:rPr lang="ko-KR" altLang="en-US" sz="2000" spc="-150" dirty="0">
                <a:ea typeface="Tahoma" panose="020B0604030504040204" pitchFamily="34" charset="0"/>
              </a:rPr>
              <a:t>을 찾는다</a:t>
            </a:r>
            <a:r>
              <a:rPr lang="en-US" altLang="ko-KR" sz="2000" spc="-150" dirty="0">
                <a:ea typeface="Tahoma" panose="020B0604030504040204" pitchFamily="34" charset="0"/>
              </a:rPr>
              <a:t>.</a:t>
            </a:r>
          </a:p>
          <a:p>
            <a:pPr marL="0" indent="0">
              <a:buNone/>
            </a:pPr>
            <a:r>
              <a:rPr lang="en-US" altLang="ko-KR" sz="2000" spc="-150" dirty="0">
                <a:ea typeface="Tahoma" panose="020B0604030504040204" pitchFamily="34" charset="0"/>
              </a:rPr>
              <a:t>	</a:t>
            </a:r>
            <a:endParaRPr lang="ko-KR" altLang="en-US" sz="2000" spc="-150" dirty="0"/>
          </a:p>
        </p:txBody>
      </p:sp>
    </p:spTree>
    <p:extLst>
      <p:ext uri="{BB962C8B-B14F-4D97-AF65-F5344CB8AC3E}">
        <p14:creationId xmlns:p14="http://schemas.microsoft.com/office/powerpoint/2010/main" val="1765629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7</a:t>
            </a:fld>
            <a:endParaRPr lang="ko-KR" altLang="en-US" dirty="0"/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id="{8560FAFE-2720-4BAE-8A77-E72C92374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84933" y="1789765"/>
            <a:ext cx="8123735" cy="4441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4B28FB0-2C8D-499A-9B61-D4B55E349583}"/>
              </a:ext>
            </a:extLst>
          </p:cNvPr>
          <p:cNvSpPr/>
          <p:nvPr/>
        </p:nvSpPr>
        <p:spPr>
          <a:xfrm>
            <a:off x="5821681" y="1661918"/>
            <a:ext cx="4554220" cy="4569739"/>
          </a:xfrm>
          <a:prstGeom prst="roundRect">
            <a:avLst>
              <a:gd name="adj" fmla="val 8580"/>
            </a:avLst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3C3642B-6286-40D3-8A92-D7F611D354FD}"/>
              </a:ext>
            </a:extLst>
          </p:cNvPr>
          <p:cNvSpPr/>
          <p:nvPr/>
        </p:nvSpPr>
        <p:spPr>
          <a:xfrm>
            <a:off x="1917699" y="1725841"/>
            <a:ext cx="3903981" cy="2283037"/>
          </a:xfrm>
          <a:prstGeom prst="roundRect">
            <a:avLst>
              <a:gd name="adj" fmla="val 11313"/>
            </a:avLst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55AAD9C-E932-4CA0-91D8-75C3E953581B}"/>
              </a:ext>
            </a:extLst>
          </p:cNvPr>
          <p:cNvSpPr/>
          <p:nvPr/>
        </p:nvSpPr>
        <p:spPr>
          <a:xfrm>
            <a:off x="1930399" y="3970778"/>
            <a:ext cx="3903981" cy="2222780"/>
          </a:xfrm>
          <a:prstGeom prst="roundRect">
            <a:avLst>
              <a:gd name="adj" fmla="val 11313"/>
            </a:avLst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내용 개체 틀 5">
            <a:extLst>
              <a:ext uri="{FF2B5EF4-FFF2-40B4-BE49-F238E27FC236}">
                <a16:creationId xmlns:a16="http://schemas.microsoft.com/office/drawing/2014/main" id="{4B8097AB-047E-4416-AB01-F8AD3111D424}"/>
              </a:ext>
            </a:extLst>
          </p:cNvPr>
          <p:cNvSpPr txBox="1">
            <a:spLocks/>
          </p:cNvSpPr>
          <p:nvPr/>
        </p:nvSpPr>
        <p:spPr>
          <a:xfrm>
            <a:off x="4668579" y="1439514"/>
            <a:ext cx="522484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지도 화면</a:t>
            </a:r>
            <a:endParaRPr lang="en-US" altLang="ko-KR" sz="1800" spc="-150" dirty="0"/>
          </a:p>
        </p:txBody>
      </p:sp>
      <p:sp>
        <p:nvSpPr>
          <p:cNvPr id="11" name="내용 개체 틀 5">
            <a:extLst>
              <a:ext uri="{FF2B5EF4-FFF2-40B4-BE49-F238E27FC236}">
                <a16:creationId xmlns:a16="http://schemas.microsoft.com/office/drawing/2014/main" id="{9300D914-DADF-4DDF-9065-0C1794DE0522}"/>
              </a:ext>
            </a:extLst>
          </p:cNvPr>
          <p:cNvSpPr txBox="1">
            <a:spLocks/>
          </p:cNvSpPr>
          <p:nvPr/>
        </p:nvSpPr>
        <p:spPr>
          <a:xfrm>
            <a:off x="4757355" y="6173488"/>
            <a:ext cx="522484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비교 화면</a:t>
            </a:r>
          </a:p>
        </p:txBody>
      </p:sp>
      <p:sp>
        <p:nvSpPr>
          <p:cNvPr id="12" name="내용 개체 틀 5">
            <a:extLst>
              <a:ext uri="{FF2B5EF4-FFF2-40B4-BE49-F238E27FC236}">
                <a16:creationId xmlns:a16="http://schemas.microsoft.com/office/drawing/2014/main" id="{93C78059-3C0B-4EB7-9E9A-BF52390A8C29}"/>
              </a:ext>
            </a:extLst>
          </p:cNvPr>
          <p:cNvSpPr txBox="1">
            <a:spLocks/>
          </p:cNvSpPr>
          <p:nvPr/>
        </p:nvSpPr>
        <p:spPr>
          <a:xfrm>
            <a:off x="8760741" y="1365790"/>
            <a:ext cx="168916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타임라인 화면</a:t>
            </a: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9B2C0ECB-50F3-4805-9DDB-400CA2C46664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전체 화면 구성</a:t>
            </a:r>
            <a:endParaRPr lang="ko-KR" altLang="en-US" spc="-15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92838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683D5F5-F12F-4208-A974-B0015C0E0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586" y="5331617"/>
            <a:ext cx="6010837" cy="112359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ko-KR" altLang="en-US" sz="2000" spc="-150" dirty="0"/>
              <a:t>데이터는 서로 다른 시점에 측정되므로</a:t>
            </a:r>
            <a:r>
              <a:rPr lang="en-US" altLang="ko-KR" sz="2000" spc="-150" dirty="0"/>
              <a:t>,                      </a:t>
            </a:r>
            <a:r>
              <a:rPr lang="ko-KR" altLang="en-US" sz="2000" spc="-150" dirty="0"/>
              <a:t>센서 데이터를 동시에 비교할 수 있도록 선형 </a:t>
            </a:r>
            <a:r>
              <a:rPr lang="ko-KR" altLang="en-US" sz="2000" spc="-150" dirty="0" err="1"/>
              <a:t>보간한다</a:t>
            </a:r>
            <a:r>
              <a:rPr lang="en-US" altLang="ko-KR" sz="2000" spc="-150" dirty="0"/>
              <a:t>.</a:t>
            </a:r>
          </a:p>
        </p:txBody>
      </p:sp>
      <p:sp>
        <p:nvSpPr>
          <p:cNvPr id="21" name="내용 개체 틀 5">
            <a:extLst>
              <a:ext uri="{FF2B5EF4-FFF2-40B4-BE49-F238E27FC236}">
                <a16:creationId xmlns:a16="http://schemas.microsoft.com/office/drawing/2014/main" id="{7FA4BF5D-0B6D-4F55-A669-B8C16F11B69A}"/>
              </a:ext>
            </a:extLst>
          </p:cNvPr>
          <p:cNvSpPr txBox="1">
            <a:spLocks/>
          </p:cNvSpPr>
          <p:nvPr/>
        </p:nvSpPr>
        <p:spPr>
          <a:xfrm>
            <a:off x="650789" y="1691838"/>
            <a:ext cx="10703011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ko-KR" altLang="en-US" sz="2000" b="1" spc="-150" dirty="0"/>
              <a:t>센서 데이터 선형 보간</a:t>
            </a:r>
          </a:p>
        </p:txBody>
      </p:sp>
      <p:sp>
        <p:nvSpPr>
          <p:cNvPr id="22" name="내용 개체 틀 5">
            <a:extLst>
              <a:ext uri="{FF2B5EF4-FFF2-40B4-BE49-F238E27FC236}">
                <a16:creationId xmlns:a16="http://schemas.microsoft.com/office/drawing/2014/main" id="{0B1F4ACB-0E1E-4AD2-8923-F5C6EA56AC5A}"/>
              </a:ext>
            </a:extLst>
          </p:cNvPr>
          <p:cNvSpPr txBox="1">
            <a:spLocks/>
          </p:cNvSpPr>
          <p:nvPr/>
        </p:nvSpPr>
        <p:spPr>
          <a:xfrm>
            <a:off x="6362341" y="637337"/>
            <a:ext cx="5626443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spc="-150" dirty="0"/>
              <a:t>2.   </a:t>
            </a:r>
            <a:r>
              <a:rPr lang="ko-KR" altLang="en-US" sz="2000" b="1" spc="-150" dirty="0"/>
              <a:t>데이터 분류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858CB6E-1486-4987-826A-5BB6F03B0692}"/>
              </a:ext>
            </a:extLst>
          </p:cNvPr>
          <p:cNvGrpSpPr/>
          <p:nvPr/>
        </p:nvGrpSpPr>
        <p:grpSpPr>
          <a:xfrm>
            <a:off x="557651" y="2098658"/>
            <a:ext cx="4497860" cy="2977979"/>
            <a:chOff x="852618" y="2000335"/>
            <a:chExt cx="4497860" cy="2977979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08EFEDD0-EC8F-417B-AEC1-73C994464A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2618" y="2000335"/>
              <a:ext cx="4497860" cy="1521802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AECBFAB-CF4F-4E1B-9D1F-707FF0E71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02961" y="3413198"/>
              <a:ext cx="4265140" cy="1526156"/>
            </a:xfrm>
            <a:prstGeom prst="rect">
              <a:avLst/>
            </a:prstGeom>
          </p:spPr>
        </p:pic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E65AA44E-6AAE-4BDE-A3C7-F4422B6AD68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075" y="2004446"/>
              <a:ext cx="0" cy="297386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F72C6880-6950-4671-BEE4-16ED25248FB3}"/>
              </a:ext>
            </a:extLst>
          </p:cNvPr>
          <p:cNvSpPr txBox="1">
            <a:spLocks/>
          </p:cNvSpPr>
          <p:nvPr/>
        </p:nvSpPr>
        <p:spPr>
          <a:xfrm>
            <a:off x="6357425" y="5335574"/>
            <a:ext cx="5631359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ko-KR" altLang="en-US" sz="2000" spc="-150" dirty="0"/>
              <a:t>각 센서 데이터의 도메인 지식을 바탕으로</a:t>
            </a:r>
            <a:r>
              <a:rPr lang="en-US" altLang="ko-KR" sz="2000" spc="-150" dirty="0"/>
              <a:t>,</a:t>
            </a:r>
            <a:r>
              <a:rPr lang="ko-KR" altLang="en-US" sz="2000" spc="-150" dirty="0"/>
              <a:t>                       계층적 클러스터링 기법을 사용해 분류한다</a:t>
            </a:r>
            <a:r>
              <a:rPr lang="en-US" altLang="ko-KR" sz="2000" spc="-15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2000" spc="-150" dirty="0"/>
              <a:t>측정 데이터의 특성 파악을 용이하도록 해준다</a:t>
            </a:r>
            <a:r>
              <a:rPr lang="en-US" altLang="ko-KR" sz="2000" spc="-150" dirty="0"/>
              <a:t>.</a:t>
            </a:r>
            <a:endParaRPr lang="ko-KR" altLang="en-US" sz="2000" spc="-150" dirty="0"/>
          </a:p>
        </p:txBody>
      </p:sp>
      <p:pic>
        <p:nvPicPr>
          <p:cNvPr id="17" name="녹화_2018_10_18_18_30_59_754">
            <a:hlinkClick r:id="" action="ppaction://media"/>
            <a:extLst>
              <a:ext uri="{FF2B5EF4-FFF2-40B4-BE49-F238E27FC236}">
                <a16:creationId xmlns:a16="http://schemas.microsoft.com/office/drawing/2014/main" id="{6C568362-2AD6-48A7-B355-C6F6BB56AB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36491" y="1195722"/>
            <a:ext cx="3810000" cy="3810000"/>
          </a:xfrm>
          <a:prstGeom prst="rect">
            <a:avLst/>
          </a:prstGeom>
        </p:spPr>
      </p:pic>
      <p:sp>
        <p:nvSpPr>
          <p:cNvPr id="23" name="제목 1">
            <a:extLst>
              <a:ext uri="{FF2B5EF4-FFF2-40B4-BE49-F238E27FC236}">
                <a16:creationId xmlns:a16="http://schemas.microsoft.com/office/drawing/2014/main" id="{1EAA22A1-363A-4CBE-86C2-42D9C4AAF189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데이터 </a:t>
            </a:r>
            <a:r>
              <a:rPr lang="ko-KR" altLang="en-US" sz="2400" spc="-150" dirty="0" err="1">
                <a:latin typeface="+mj-ea"/>
              </a:rPr>
              <a:t>전처리</a:t>
            </a:r>
            <a:endParaRPr lang="ko-KR" altLang="en-US" spc="-15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02081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410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  <p:bldLst>
      <p:bldP spid="6" grpId="0" build="p"/>
      <p:bldP spid="21" grpId="0"/>
      <p:bldP spid="2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8D4E7E-EE1E-4038-8235-3AF65ABD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30E88-6F69-41DE-B86D-90ACD6686C09}" type="slidenum">
              <a:rPr lang="ko-KR" altLang="en-US" smtClean="0"/>
              <a:t>9</a:t>
            </a:fld>
            <a:endParaRPr lang="ko-KR" altLang="en-US" dirty="0"/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id="{8560FAFE-2720-4BAE-8A77-E72C92374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84933" y="1789765"/>
            <a:ext cx="8123735" cy="4441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3C3642B-6286-40D3-8A92-D7F611D354FD}"/>
              </a:ext>
            </a:extLst>
          </p:cNvPr>
          <p:cNvSpPr/>
          <p:nvPr/>
        </p:nvSpPr>
        <p:spPr>
          <a:xfrm>
            <a:off x="1917699" y="1725841"/>
            <a:ext cx="3903981" cy="2283037"/>
          </a:xfrm>
          <a:prstGeom prst="roundRect">
            <a:avLst>
              <a:gd name="adj" fmla="val 11313"/>
            </a:avLst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9B2C0ECB-50F3-4805-9DDB-400CA2C46664}"/>
              </a:ext>
            </a:extLst>
          </p:cNvPr>
          <p:cNvSpPr txBox="1">
            <a:spLocks/>
          </p:cNvSpPr>
          <p:nvPr/>
        </p:nvSpPr>
        <p:spPr>
          <a:xfrm>
            <a:off x="199103" y="4806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Tahoma" panose="020B0604030504040204" pitchFamily="34" charset="0"/>
                <a:ea typeface="+mj-ea"/>
                <a:cs typeface="Tahoma" panose="020B0604030504040204" pitchFamily="34" charset="0"/>
              </a:defRPr>
            </a:lvl1pPr>
          </a:lstStyle>
          <a:p>
            <a:r>
              <a:rPr lang="ko-KR" altLang="en-US" b="1" spc="-150" dirty="0">
                <a:latin typeface="+mj-ea"/>
              </a:rPr>
              <a:t>시스템 개요</a:t>
            </a:r>
            <a:endParaRPr lang="en-US" altLang="ko-KR" b="1" spc="-150" dirty="0">
              <a:latin typeface="+mj-ea"/>
            </a:endParaRPr>
          </a:p>
          <a:p>
            <a:r>
              <a:rPr lang="en-US" altLang="ko-KR" sz="2400" spc="-150" dirty="0">
                <a:latin typeface="+mj-ea"/>
              </a:rPr>
              <a:t>- </a:t>
            </a:r>
            <a:r>
              <a:rPr lang="ko-KR" altLang="en-US" sz="2400" spc="-150" dirty="0">
                <a:latin typeface="+mj-ea"/>
              </a:rPr>
              <a:t>지도 화면</a:t>
            </a:r>
            <a:endParaRPr lang="ko-KR" altLang="en-US" spc="-150" dirty="0">
              <a:latin typeface="+mj-ea"/>
            </a:endParaRP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358ADE3F-4A73-477B-9734-61F0B5967751}"/>
              </a:ext>
            </a:extLst>
          </p:cNvPr>
          <p:cNvSpPr txBox="1">
            <a:spLocks/>
          </p:cNvSpPr>
          <p:nvPr/>
        </p:nvSpPr>
        <p:spPr>
          <a:xfrm>
            <a:off x="4668579" y="1439514"/>
            <a:ext cx="522484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rebuchet MS" panose="020B0603020202020204" pitchFamily="34" charset="0"/>
              <a:buChar char="―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2pPr>
            <a:lvl3pPr marL="12001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spc="-150" dirty="0"/>
              <a:t>지도 화면</a:t>
            </a:r>
            <a:endParaRPr lang="en-US" altLang="ko-KR" sz="1800" spc="-150" dirty="0"/>
          </a:p>
        </p:txBody>
      </p:sp>
    </p:spTree>
    <p:extLst>
      <p:ext uri="{BB962C8B-B14F-4D97-AF65-F5344CB8AC3E}">
        <p14:creationId xmlns:p14="http://schemas.microsoft.com/office/powerpoint/2010/main" val="2975957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슬라이드 마스터 1">
      <a:majorFont>
        <a:latin typeface="Trebuchet MS"/>
        <a:ea typeface="나눔고딕"/>
        <a:cs typeface=""/>
      </a:majorFont>
      <a:minorFont>
        <a:latin typeface="Trebuchet MS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17309</TotalTime>
  <Words>1622</Words>
  <Application>Microsoft Office PowerPoint</Application>
  <PresentationFormat>와이드스크린</PresentationFormat>
  <Paragraphs>415</Paragraphs>
  <Slides>30</Slides>
  <Notes>29</Notes>
  <HiddenSlides>0</HiddenSlides>
  <MMClips>10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7" baseType="lpstr">
      <vt:lpstr>나눔고딕</vt:lpstr>
      <vt:lpstr>맑은 고딕</vt:lpstr>
      <vt:lpstr>Arial</vt:lpstr>
      <vt:lpstr>Tahoma</vt:lpstr>
      <vt:lpstr>Trebuchet MS</vt:lpstr>
      <vt:lpstr>Wingdings</vt:lpstr>
      <vt:lpstr>Office Theme</vt:lpstr>
      <vt:lpstr>센서 데이터의 시각 분석 시스템 A Visual Analysis System for Sensor Data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Jong Seon Kim</dc:creator>
  <cp:lastModifiedBy>Yoon Hyunsik</cp:lastModifiedBy>
  <cp:revision>2718</cp:revision>
  <cp:lastPrinted>2016-10-24T06:31:51Z</cp:lastPrinted>
  <dcterms:created xsi:type="dcterms:W3CDTF">2015-09-03T11:44:29Z</dcterms:created>
  <dcterms:modified xsi:type="dcterms:W3CDTF">2019-11-26T13:07:38Z</dcterms:modified>
</cp:coreProperties>
</file>